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86" r:id="rId3"/>
    <p:sldId id="287" r:id="rId4"/>
    <p:sldId id="300" r:id="rId5"/>
    <p:sldId id="301" r:id="rId6"/>
    <p:sldId id="302" r:id="rId7"/>
    <p:sldId id="297" r:id="rId8"/>
    <p:sldId id="303" r:id="rId9"/>
    <p:sldId id="282" r:id="rId10"/>
  </p:sldIdLst>
  <p:sldSz cx="18288000" cy="10287000"/>
  <p:notesSz cx="6858000" cy="9144000"/>
  <p:embeddedFontLst>
    <p:embeddedFont>
      <p:font typeface="Circe 1" panose="020B0604020202020204" charset="-52"/>
      <p:regular r:id="rId12"/>
      <p:bold r:id="rId13"/>
    </p:embeddedFont>
    <p:embeddedFont>
      <p:font typeface="Circe 1 Semi-Bold" panose="020B0604020202020204" charset="-52"/>
      <p:bold r:id="rId14"/>
    </p:embeddedFont>
    <p:embeddedFont>
      <p:font typeface="Circe 1 Bold" panose="020B0604020202020204" charset="-52"/>
      <p:regular r:id="rId15"/>
      <p:bold r:id="rId16"/>
    </p:embeddedFont>
    <p:embeddedFont>
      <p:font typeface="Montserrat Classic" panose="020B0604020202020204" charset="0"/>
      <p:regular r:id="rId17"/>
    </p:embeddedFont>
    <p:embeddedFont>
      <p:font typeface="Montserrat" panose="020B0604020202020204" charset="0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ACE4"/>
    <a:srgbClr val="F9E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648" autoAdjust="0"/>
  </p:normalViewPr>
  <p:slideViewPr>
    <p:cSldViewPr>
      <p:cViewPr varScale="1">
        <p:scale>
          <a:sx n="53" d="100"/>
          <a:sy n="53" d="100"/>
        </p:scale>
        <p:origin x="730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0B107-DDFB-47A9-95F9-CCEA285F58D8}" type="datetimeFigureOut">
              <a:rPr lang="ru-RU" smtClean="0"/>
              <a:t>07.03.2024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32075-F4D7-4199-BD93-F298218D0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269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title and description" userDrawn="1">
  <p:cSld name="Section title and descri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 bwMode="auto">
          <a:xfrm>
            <a:off x="9144000" y="-250"/>
            <a:ext cx="9144000" cy="10287000"/>
          </a:xfrm>
          <a:prstGeom prst="rect">
            <a:avLst/>
          </a:prstGeom>
          <a:solidFill>
            <a:srgbClr val="FFEF0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360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 bwMode="auto">
          <a:xfrm>
            <a:off x="531001" y="2466350"/>
            <a:ext cx="8090398" cy="296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pPr>
              <a:defRPr/>
            </a:pP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 bwMode="auto">
          <a:xfrm>
            <a:off x="531001" y="5606151"/>
            <a:ext cx="8090398" cy="24701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pPr>
              <a:defRPr/>
            </a:pP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 bwMode="auto">
          <a:xfrm>
            <a:off x="9879000" y="1448150"/>
            <a:ext cx="7674000" cy="739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914400" lvl="0" indent="-685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828800" lvl="1" indent="-635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743200" lvl="2" indent="-635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3657600" lvl="3" indent="-635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4572000" lvl="4" indent="-635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5486400" lvl="5" indent="-635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6400800" lvl="6" indent="-635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7315200" lvl="7" indent="-635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8229600" lvl="8" indent="-635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 bwMode="auto">
          <a:xfrm>
            <a:off x="16944916" y="9326434"/>
            <a:ext cx="1097400" cy="7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00000000-1234-1234-1234-123412341234}" type="slidenum">
              <a:rPr lang="ru" smtClean="0"/>
              <a:pPr>
                <a:defRPr/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98512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5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.jpe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png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3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5" name="Freeform 5"/>
          <p:cNvSpPr/>
          <p:nvPr/>
        </p:nvSpPr>
        <p:spPr>
          <a:xfrm rot="1929971">
            <a:off x="-1414480" y="1809509"/>
            <a:ext cx="9726468" cy="2711072"/>
          </a:xfrm>
          <a:custGeom>
            <a:avLst/>
            <a:gdLst/>
            <a:ahLst/>
            <a:cxnLst/>
            <a:rect l="l" t="t" r="r" b="b"/>
            <a:pathLst>
              <a:path w="8517384" h="2338409">
                <a:moveTo>
                  <a:pt x="0" y="0"/>
                </a:moveTo>
                <a:lnTo>
                  <a:pt x="8517384" y="0"/>
                </a:lnTo>
                <a:lnTo>
                  <a:pt x="8517384" y="2338409"/>
                </a:lnTo>
                <a:lnTo>
                  <a:pt x="0" y="23384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398911">
            <a:off x="10291085" y="2839505"/>
            <a:ext cx="9930536" cy="6049167"/>
          </a:xfrm>
          <a:custGeom>
            <a:avLst/>
            <a:gdLst/>
            <a:ahLst/>
            <a:cxnLst/>
            <a:rect l="l" t="t" r="r" b="b"/>
            <a:pathLst>
              <a:path w="8696085" h="5217651">
                <a:moveTo>
                  <a:pt x="0" y="0"/>
                </a:moveTo>
                <a:lnTo>
                  <a:pt x="8696084" y="0"/>
                </a:lnTo>
                <a:lnTo>
                  <a:pt x="8696084" y="5217651"/>
                </a:lnTo>
                <a:lnTo>
                  <a:pt x="0" y="52176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077200" y="4343400"/>
            <a:ext cx="2060969" cy="1897443"/>
          </a:xfrm>
          <a:custGeom>
            <a:avLst/>
            <a:gdLst/>
            <a:ahLst/>
            <a:cxnLst/>
            <a:rect l="l" t="t" r="r" b="b"/>
            <a:pathLst>
              <a:path w="2060969" h="1897443">
                <a:moveTo>
                  <a:pt x="0" y="0"/>
                </a:moveTo>
                <a:lnTo>
                  <a:pt x="2060969" y="0"/>
                </a:lnTo>
                <a:lnTo>
                  <a:pt x="2060969" y="1897443"/>
                </a:lnTo>
                <a:lnTo>
                  <a:pt x="0" y="18974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r="-1558" b="-37888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760654" y="1714500"/>
            <a:ext cx="13841546" cy="2908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Временное помещение </a:t>
            </a:r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детей, чьи родные родители оказались в кризисе, </a:t>
            </a:r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в </a:t>
            </a:r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гостевые семьи</a:t>
            </a:r>
            <a:endParaRPr lang="en-US" sz="6300" dirty="0">
              <a:solidFill>
                <a:srgbClr val="000000"/>
              </a:solidFill>
              <a:latin typeface="Circe 1 Bold"/>
            </a:endParaRPr>
          </a:p>
        </p:txBody>
      </p:sp>
      <p:sp>
        <p:nvSpPr>
          <p:cNvPr id="11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85128" y="9563100"/>
            <a:ext cx="360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2397">
                <a:solidFill>
                  <a:srgbClr val="000000"/>
                </a:solidFill>
                <a:latin typeface="Montserrat Classic"/>
              </a:rPr>
              <a:t>01</a:t>
            </a:r>
          </a:p>
        </p:txBody>
      </p:sp>
      <p:sp>
        <p:nvSpPr>
          <p:cNvPr id="24" name="Freeform 3"/>
          <p:cNvSpPr/>
          <p:nvPr/>
        </p:nvSpPr>
        <p:spPr>
          <a:xfrm>
            <a:off x="533400" y="342900"/>
            <a:ext cx="1600200" cy="1385824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6" b="20435"/>
          <a:stretch/>
        </p:blipFill>
        <p:spPr>
          <a:xfrm>
            <a:off x="6796836" y="7734300"/>
            <a:ext cx="4694327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AC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"/>
          <p:cNvSpPr/>
          <p:nvPr/>
        </p:nvSpPr>
        <p:spPr>
          <a:xfrm rot="1320329">
            <a:off x="-2698818" y="763022"/>
            <a:ext cx="13110572" cy="3599448"/>
          </a:xfrm>
          <a:custGeom>
            <a:avLst/>
            <a:gdLst/>
            <a:ahLst/>
            <a:cxnLst/>
            <a:rect l="l" t="t" r="r" b="b"/>
            <a:pathLst>
              <a:path w="13110572" h="3599448">
                <a:moveTo>
                  <a:pt x="0" y="0"/>
                </a:moveTo>
                <a:lnTo>
                  <a:pt x="13110572" y="0"/>
                </a:lnTo>
                <a:lnTo>
                  <a:pt x="13110572" y="3599448"/>
                </a:lnTo>
                <a:lnTo>
                  <a:pt x="0" y="3599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236208" y="1451908"/>
            <a:ext cx="13841992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300" dirty="0" smtClean="0">
                <a:latin typeface="Circe 1 Bold" panose="020B0604020202020204" charset="-52"/>
              </a:rPr>
              <a:t>Сейчас порядок дел обстоит </a:t>
            </a:r>
            <a:r>
              <a:rPr lang="ru-RU" sz="6300" dirty="0">
                <a:latin typeface="Circe 1 Bold" panose="020B0604020202020204" charset="-52"/>
              </a:rPr>
              <a:t>таким образом:</a:t>
            </a:r>
            <a:endParaRPr lang="en-US" sz="6300" dirty="0">
              <a:latin typeface="Circe 1 Bold" panose="020B0604020202020204" charset="-5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322808" y="4312692"/>
            <a:ext cx="7364992" cy="4462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defRPr/>
            </a:pPr>
            <a:r>
              <a:rPr lang="ru-RU" sz="2900" dirty="0">
                <a:latin typeface="Circe 1" panose="020B0604020202020204" charset="-52"/>
                <a:ea typeface="Montserrat"/>
                <a:cs typeface="Montserrat"/>
              </a:rPr>
              <a:t>если в </a:t>
            </a:r>
            <a:r>
              <a:rPr lang="ru-RU" sz="2900" dirty="0" smtClean="0">
                <a:latin typeface="Circe 1" panose="020B0604020202020204" charset="-52"/>
                <a:ea typeface="Montserrat"/>
                <a:cs typeface="Montserrat"/>
              </a:rPr>
              <a:t>родной </a:t>
            </a:r>
            <a:r>
              <a:rPr lang="ru-RU" sz="2900" dirty="0">
                <a:latin typeface="Circe 1" panose="020B0604020202020204" charset="-52"/>
                <a:ea typeface="Montserrat"/>
                <a:cs typeface="Montserrat"/>
              </a:rPr>
              <a:t>семье ребёнка возникли трудности — родителям нужно временно разлучиться с ребёнком по причинам, вызванным проблемами со здоровьем или финансовым состоянием, а оставить ребёнка не с кем, то по нынешнему законодательству родителям проще разместить ребёнка в детском доме или приюте, чем передать на временную опеку в другую семью.</a:t>
            </a:r>
          </a:p>
        </p:txBody>
      </p:sp>
      <p:sp>
        <p:nvSpPr>
          <p:cNvPr id="14" name="Freeform 3"/>
          <p:cNvSpPr/>
          <p:nvPr/>
        </p:nvSpPr>
        <p:spPr>
          <a:xfrm>
            <a:off x="533400" y="342900"/>
            <a:ext cx="1219200" cy="1045195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grpSp>
        <p:nvGrpSpPr>
          <p:cNvPr id="20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21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22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23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24" name="TextBox 12"/>
          <p:cNvSpPr txBox="1"/>
          <p:nvPr/>
        </p:nvSpPr>
        <p:spPr>
          <a:xfrm>
            <a:off x="585128" y="9378659"/>
            <a:ext cx="396000" cy="737766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2397" dirty="0" smtClean="0">
                <a:solidFill>
                  <a:srgbClr val="000000"/>
                </a:solidFill>
                <a:latin typeface="Montserrat Classic"/>
              </a:rPr>
              <a:t>0</a:t>
            </a:r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2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924300"/>
            <a:ext cx="7860843" cy="5240562"/>
          </a:xfrm>
          <a:prstGeom prst="roundRect">
            <a:avLst>
              <a:gd name="adj" fmla="val 11111"/>
            </a:avLst>
          </a:prstGeom>
          <a:ln w="12700" cap="rnd">
            <a:solidFill>
              <a:schemeClr val="tx1"/>
            </a:solidFill>
            <a:prstDash val="solid"/>
          </a:ln>
          <a:effectLst/>
          <a:scene3d>
            <a:camera prst="orthographicFront"/>
            <a:lightRig rig="threePt" dir="t">
              <a:rot lat="0" lon="0" rev="19200000"/>
            </a:lightRig>
          </a:scene3d>
          <a:sp3d extrusionH="25400"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34641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600200" y="1714500"/>
            <a:ext cx="7995688" cy="9694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6300" dirty="0" smtClean="0">
                <a:latin typeface="Circe 1 Bold" panose="020B0604020202020204" charset="-52"/>
              </a:rPr>
              <a:t>Что мы точно знаем:</a:t>
            </a:r>
            <a:endParaRPr lang="en-US" sz="6300" dirty="0">
              <a:latin typeface="Circe 1 Bold" panose="020B0604020202020204" charset="-5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00200" y="3238500"/>
            <a:ext cx="6477000" cy="4770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900" dirty="0" smtClean="0">
                <a:latin typeface="Circe 1" panose="020B0604020202020204" charset="-52"/>
              </a:rPr>
              <a:t>дети </a:t>
            </a:r>
            <a:r>
              <a:rPr lang="ru-RU" sz="2900" dirty="0">
                <a:latin typeface="Circe 1" panose="020B0604020202020204" charset="-52"/>
              </a:rPr>
              <a:t>лучше всего развиваются в семейных условиях при индивидуальном </a:t>
            </a:r>
            <a:r>
              <a:rPr lang="ru-RU" sz="2900" dirty="0" smtClean="0">
                <a:latin typeface="Circe 1" panose="020B0604020202020204" charset="-52"/>
              </a:rPr>
              <a:t>уходе</a:t>
            </a:r>
            <a:r>
              <a:rPr lang="ru-RU" sz="2900" dirty="0">
                <a:latin typeface="Circe 1" panose="020B0604020202020204" charset="-52"/>
              </a:rPr>
              <a:t>;</a:t>
            </a:r>
            <a:endParaRPr lang="ru-RU" sz="2900" dirty="0" smtClean="0">
              <a:latin typeface="Circe 1" panose="020B0604020202020204" charset="-52"/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900" dirty="0" smtClean="0">
                <a:latin typeface="Circe 1" panose="020B0604020202020204" charset="-52"/>
              </a:rPr>
              <a:t>нужно </a:t>
            </a:r>
            <a:r>
              <a:rPr lang="ru-RU" sz="2900" dirty="0">
                <a:latin typeface="Circe 1" panose="020B0604020202020204" charset="-52"/>
              </a:rPr>
              <a:t>стремиться к постоянству и сохранению </a:t>
            </a:r>
            <a:r>
              <a:rPr lang="ru-RU" sz="2900" dirty="0" smtClean="0">
                <a:latin typeface="Circe 1" panose="020B0604020202020204" charset="-52"/>
              </a:rPr>
              <a:t>кровной </a:t>
            </a:r>
            <a:r>
              <a:rPr lang="ru-RU" sz="2900" dirty="0">
                <a:latin typeface="Circe 1" panose="020B0604020202020204" charset="-52"/>
              </a:rPr>
              <a:t>семьи! Но там где это не возможно, временно не </a:t>
            </a:r>
            <a:r>
              <a:rPr lang="ru-RU" sz="2900" dirty="0" smtClean="0">
                <a:latin typeface="Circe 1" panose="020B0604020202020204" charset="-52"/>
              </a:rPr>
              <a:t>значит, </a:t>
            </a:r>
            <a:r>
              <a:rPr lang="ru-RU" sz="2900" dirty="0">
                <a:latin typeface="Circe 1" panose="020B0604020202020204" charset="-52"/>
              </a:rPr>
              <a:t>что </a:t>
            </a:r>
            <a:r>
              <a:rPr lang="ru-RU" sz="2900" dirty="0" smtClean="0">
                <a:latin typeface="Circe 1" panose="020B0604020202020204" charset="-52"/>
              </a:rPr>
              <a:t>временно </a:t>
            </a:r>
            <a:r>
              <a:rPr lang="ru-RU" sz="2900" dirty="0">
                <a:latin typeface="Circe 1" panose="020B0604020202020204" charset="-52"/>
              </a:rPr>
              <a:t>потребности </a:t>
            </a:r>
            <a:r>
              <a:rPr lang="ru-RU" sz="2900" dirty="0" smtClean="0">
                <a:latin typeface="Circe 1" panose="020B0604020202020204" charset="-52"/>
              </a:rPr>
              <a:t>ребёнка </a:t>
            </a:r>
            <a:r>
              <a:rPr lang="ru-RU" sz="2900" dirty="0">
                <a:latin typeface="Circe 1" panose="020B0604020202020204" charset="-52"/>
              </a:rPr>
              <a:t>не </a:t>
            </a:r>
            <a:r>
              <a:rPr lang="ru-RU" sz="2900" dirty="0" smtClean="0">
                <a:latin typeface="Circe 1" panose="020B0604020202020204" charset="-52"/>
              </a:rPr>
              <a:t>важны;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900" dirty="0" smtClean="0">
                <a:latin typeface="Circe 1" panose="020B0604020202020204" charset="-52"/>
              </a:rPr>
              <a:t>важно </a:t>
            </a:r>
            <a:r>
              <a:rPr lang="ru-RU" sz="2900" dirty="0">
                <a:latin typeface="Circe 1" panose="020B0604020202020204" charset="-52"/>
              </a:rPr>
              <a:t>сохранять и усиливать </a:t>
            </a:r>
            <a:r>
              <a:rPr lang="ru-RU" sz="2900" dirty="0" smtClean="0">
                <a:latin typeface="Circe 1" panose="020B0604020202020204" charset="-52"/>
              </a:rPr>
              <a:t>кровную семью.</a:t>
            </a:r>
            <a:endParaRPr lang="en-US" sz="2900" dirty="0">
              <a:latin typeface="Circe 1" panose="020B0604020202020204" charset="-52"/>
            </a:endParaRPr>
          </a:p>
        </p:txBody>
      </p:sp>
      <p:sp>
        <p:nvSpPr>
          <p:cNvPr id="17" name="Freeform 3"/>
          <p:cNvSpPr/>
          <p:nvPr/>
        </p:nvSpPr>
        <p:spPr>
          <a:xfrm>
            <a:off x="533400" y="342900"/>
            <a:ext cx="1219200" cy="1045195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2857500"/>
            <a:ext cx="8915400" cy="5943600"/>
          </a:xfrm>
          <a:prstGeom prst="roundRect">
            <a:avLst>
              <a:gd name="adj" fmla="val 11111"/>
            </a:avLst>
          </a:prstGeom>
          <a:ln w="12700" cap="rnd">
            <a:solidFill>
              <a:schemeClr val="tx1"/>
            </a:solidFill>
            <a:prstDash val="solid"/>
          </a:ln>
          <a:effectLst/>
          <a:scene3d>
            <a:camera prst="orthographicFront"/>
            <a:lightRig rig="threePt" dir="t">
              <a:rot lat="0" lon="0" rev="19200000"/>
            </a:lightRig>
          </a:scene3d>
          <a:sp3d extrusionH="25400">
            <a:extrusionClr>
              <a:srgbClr val="FFFFFF"/>
            </a:extrusionClr>
          </a:sp3d>
        </p:spPr>
      </p:pic>
      <p:grpSp>
        <p:nvGrpSpPr>
          <p:cNvPr id="19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20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21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22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28" name="TextBox 12"/>
          <p:cNvSpPr txBox="1"/>
          <p:nvPr/>
        </p:nvSpPr>
        <p:spPr>
          <a:xfrm>
            <a:off x="585128" y="9563100"/>
            <a:ext cx="396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2397" dirty="0" smtClean="0">
                <a:solidFill>
                  <a:srgbClr val="000000"/>
                </a:solidFill>
                <a:latin typeface="Montserrat Classic"/>
              </a:rPr>
              <a:t>0</a:t>
            </a:r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3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97037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>
            <a:spLocks noGrp="1"/>
          </p:cNvSpPr>
          <p:nvPr>
            <p:ph type="body" idx="2"/>
          </p:nvPr>
        </p:nvSpPr>
        <p:spPr bwMode="auto">
          <a:xfrm>
            <a:off x="9879000" y="1448150"/>
            <a:ext cx="7674000" cy="73902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ctr" anchorCtr="0">
            <a:noAutofit/>
          </a:bodyPr>
          <a:lstStyle/>
          <a:p>
            <a:pPr marL="0" indent="0" algn="just">
              <a:buClr>
                <a:schemeClr val="dk1"/>
              </a:buClr>
              <a:buSzPts val="770"/>
              <a:buNone/>
              <a:defRPr/>
            </a:pPr>
            <a:endParaRPr sz="220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  <a:p>
            <a:pPr marL="0" indent="0">
              <a:buSzPts val="770"/>
              <a:buNone/>
              <a:defRPr/>
            </a:pPr>
            <a:endParaRPr sz="2900" b="1">
              <a:solidFill>
                <a:schemeClr val="dk1"/>
              </a:solidFill>
            </a:endParaRPr>
          </a:p>
        </p:txBody>
      </p:sp>
      <p:sp>
        <p:nvSpPr>
          <p:cNvPr id="96" name="Google Shape;96;p19"/>
          <p:cNvSpPr txBox="1">
            <a:spLocks noGrp="1"/>
          </p:cNvSpPr>
          <p:nvPr>
            <p:ph type="subTitle" idx="1"/>
          </p:nvPr>
        </p:nvSpPr>
        <p:spPr bwMode="auto">
          <a:xfrm>
            <a:off x="9180512" y="1"/>
            <a:ext cx="9107488" cy="10286999"/>
          </a:xfrm>
          <a:prstGeom prst="rect">
            <a:avLst/>
          </a:prstGeom>
          <a:solidFill>
            <a:srgbClr val="F9EF91"/>
          </a:solidFill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marL="0" indent="0" algn="l">
              <a:buClr>
                <a:schemeClr val="dk1"/>
              </a:buClr>
              <a:buSzPts val="275"/>
              <a:defRPr/>
            </a:pPr>
            <a:r>
              <a:rPr lang="ru" sz="6300" b="1" dirty="0">
                <a:latin typeface="Circe 1 Bold" panose="020B0604020202020204" charset="-52"/>
                <a:ea typeface="Montserrat"/>
                <a:cs typeface="Montserrat"/>
              </a:rPr>
              <a:t>Какая идея </a:t>
            </a:r>
            <a:r>
              <a:rPr lang="ru" sz="6300" b="1" dirty="0" smtClean="0">
                <a:latin typeface="Circe 1 Bold" panose="020B0604020202020204" charset="-52"/>
                <a:ea typeface="Montserrat"/>
                <a:cs typeface="Montserrat"/>
              </a:rPr>
              <a:t>лежит</a:t>
            </a:r>
          </a:p>
          <a:p>
            <a:pPr marL="0" indent="0" algn="l">
              <a:buClr>
                <a:schemeClr val="dk1"/>
              </a:buClr>
              <a:buSzPts val="275"/>
              <a:defRPr/>
            </a:pPr>
            <a:r>
              <a:rPr lang="ru" sz="6300" b="1" dirty="0" smtClean="0">
                <a:latin typeface="Circe 1 Bold" panose="020B0604020202020204" charset="-52"/>
                <a:ea typeface="Montserrat"/>
                <a:cs typeface="Montserrat"/>
              </a:rPr>
              <a:t>в </a:t>
            </a:r>
            <a:r>
              <a:rPr lang="ru" sz="6300" b="1" dirty="0">
                <a:latin typeface="Circe 1 Bold" panose="020B0604020202020204" charset="-52"/>
                <a:ea typeface="Montserrat"/>
                <a:cs typeface="Montserrat"/>
              </a:rPr>
              <a:t>основе?</a:t>
            </a:r>
            <a:endParaRPr sz="6300" dirty="0">
              <a:latin typeface="Circe 1 Bold" panose="020B0604020202020204" charset="-52"/>
              <a:ea typeface="Montserrat"/>
              <a:cs typeface="Montserrat"/>
            </a:endParaRPr>
          </a:p>
          <a:p>
            <a:pPr marL="0" indent="0" algn="l">
              <a:buClr>
                <a:schemeClr val="dk1"/>
              </a:buClr>
              <a:buSzPts val="275"/>
              <a:defRPr/>
            </a:pPr>
            <a:r>
              <a:rPr lang="ru" sz="2900" dirty="0" smtClean="0">
                <a:latin typeface="Circe 1" panose="020B0604020202020204" charset="-52"/>
                <a:ea typeface="Montserrat"/>
                <a:cs typeface="Montserrat"/>
              </a:rPr>
              <a:t>В </a:t>
            </a:r>
            <a:r>
              <a:rPr lang="ru" sz="2900" dirty="0">
                <a:latin typeface="Circe 1" panose="020B0604020202020204" charset="-52"/>
                <a:ea typeface="Montserrat"/>
                <a:cs typeface="Montserrat"/>
              </a:rPr>
              <a:t>детстве многих из нас оставляли в гостях у дядь, тёть, воспитателей и знакомых, когда родителям нужно было время для своих дел. </a:t>
            </a:r>
            <a:r>
              <a:rPr lang="ru" sz="2900" dirty="0" smtClean="0">
                <a:latin typeface="Circe 1" panose="020B0604020202020204" charset="-52"/>
                <a:ea typeface="Montserrat"/>
                <a:cs typeface="Montserrat"/>
              </a:rPr>
              <a:t>Для </a:t>
            </a:r>
            <a:r>
              <a:rPr lang="ru" sz="2900" dirty="0">
                <a:latin typeface="Circe 1" panose="020B0604020202020204" charset="-52"/>
                <a:ea typeface="Montserrat"/>
                <a:cs typeface="Montserrat"/>
              </a:rPr>
              <a:t>тех семей, у кого рядом нет </a:t>
            </a:r>
            <a:r>
              <a:rPr lang="ru" sz="2900" dirty="0" smtClean="0">
                <a:latin typeface="Circe 1" panose="020B0604020202020204" charset="-52"/>
                <a:ea typeface="Montserrat"/>
                <a:cs typeface="Montserrat"/>
              </a:rPr>
              <a:t>близких, </a:t>
            </a:r>
            <a:r>
              <a:rPr lang="ru" sz="2900" dirty="0">
                <a:latin typeface="Circe 1" panose="020B0604020202020204" charset="-52"/>
                <a:ea typeface="Montserrat"/>
                <a:cs typeface="Montserrat"/>
              </a:rPr>
              <a:t>проект </a:t>
            </a:r>
            <a:r>
              <a:rPr lang="ru" sz="2900" dirty="0" smtClean="0">
                <a:latin typeface="Circe 1" panose="020B0604020202020204" charset="-52"/>
                <a:ea typeface="Montserrat"/>
                <a:cs typeface="Montserrat"/>
              </a:rPr>
              <a:t>«Дома лучше» </a:t>
            </a:r>
            <a:r>
              <a:rPr lang="ru" sz="2900" dirty="0">
                <a:latin typeface="Circe 1" panose="020B0604020202020204" charset="-52"/>
                <a:ea typeface="Montserrat"/>
                <a:cs typeface="Montserrat"/>
              </a:rPr>
              <a:t>формирует пул гостевых семей, которые готовы на нужный срок приютить у себя </a:t>
            </a:r>
            <a:r>
              <a:rPr lang="ru" sz="2900" dirty="0" smtClean="0">
                <a:latin typeface="Circe 1" panose="020B0604020202020204" charset="-52"/>
                <a:ea typeface="Montserrat"/>
                <a:cs typeface="Montserrat"/>
              </a:rPr>
              <a:t>ребёнка, </a:t>
            </a:r>
            <a:r>
              <a:rPr lang="ru" sz="2900" dirty="0">
                <a:latin typeface="Circe 1" panose="020B0604020202020204" charset="-52"/>
                <a:ea typeface="Montserrat"/>
                <a:cs typeface="Montserrat"/>
              </a:rPr>
              <a:t>чтобы его не пришлось размещать в детском доме</a:t>
            </a:r>
            <a:r>
              <a:rPr lang="ru" sz="2900" dirty="0" smtClean="0">
                <a:latin typeface="Circe 1" panose="020B0604020202020204" charset="-52"/>
                <a:ea typeface="Montserrat"/>
                <a:cs typeface="Montserrat"/>
              </a:rPr>
              <a:t>.</a:t>
            </a:r>
          </a:p>
          <a:p>
            <a:pPr marL="0" indent="0" algn="l">
              <a:defRPr/>
            </a:pPr>
            <a:r>
              <a:rPr lang="ru-RU" sz="6300" b="1" dirty="0" smtClean="0">
                <a:latin typeface="Circe 1 Bold" panose="020B0604020202020204" charset="-52"/>
                <a:ea typeface="Montserrat"/>
                <a:cs typeface="Montserrat"/>
              </a:rPr>
              <a:t>Гостевая </a:t>
            </a:r>
            <a:r>
              <a:rPr lang="ru-RU" sz="6300" b="1" dirty="0" smtClean="0">
                <a:latin typeface="Circe 1 Bold" panose="020B0604020202020204" charset="-52"/>
                <a:ea typeface="Montserrat"/>
                <a:cs typeface="Montserrat"/>
              </a:rPr>
              <a:t>семья:</a:t>
            </a:r>
          </a:p>
          <a:p>
            <a:pPr algn="l">
              <a:buFont typeface="Arial" panose="020B0604020202020204" pitchFamily="34" charset="0"/>
              <a:buChar char="•"/>
              <a:defRPr/>
            </a:pPr>
            <a:r>
              <a:rPr lang="ru-RU" sz="2900" dirty="0" smtClean="0">
                <a:latin typeface="Circe 1" panose="020B0604020202020204" charset="-52"/>
              </a:rPr>
              <a:t>не </a:t>
            </a:r>
            <a:r>
              <a:rPr lang="ru-RU" sz="2900" dirty="0">
                <a:latin typeface="Circe 1" panose="020B0604020202020204" charset="-52"/>
              </a:rPr>
              <a:t>форма </a:t>
            </a:r>
            <a:r>
              <a:rPr lang="ru-RU" sz="2900" dirty="0" smtClean="0">
                <a:latin typeface="Circe 1" panose="020B0604020202020204" charset="-52"/>
              </a:rPr>
              <a:t>жизнеустройства;</a:t>
            </a:r>
          </a:p>
          <a:p>
            <a:pPr algn="l">
              <a:buFont typeface="Arial" panose="020B0604020202020204" pitchFamily="34" charset="0"/>
              <a:buChar char="•"/>
              <a:defRPr/>
            </a:pPr>
            <a:r>
              <a:rPr lang="ru-RU" sz="2900" dirty="0" smtClean="0">
                <a:latin typeface="Circe 1" panose="020B0604020202020204" charset="-52"/>
              </a:rPr>
              <a:t>предоставляется </a:t>
            </a:r>
            <a:r>
              <a:rPr lang="ru-RU" sz="2900" dirty="0">
                <a:latin typeface="Circe 1" panose="020B0604020202020204" charset="-52"/>
              </a:rPr>
              <a:t>на </a:t>
            </a:r>
            <a:r>
              <a:rPr lang="ru-RU" sz="2900" dirty="0" smtClean="0">
                <a:latin typeface="Circe 1" panose="020B0604020202020204" charset="-52"/>
              </a:rPr>
              <a:t>период, </a:t>
            </a:r>
            <a:r>
              <a:rPr lang="ru-RU" sz="2900" dirty="0">
                <a:latin typeface="Circe 1" panose="020B0604020202020204" charset="-52"/>
              </a:rPr>
              <a:t>необходимый </a:t>
            </a:r>
            <a:r>
              <a:rPr lang="ru-RU" sz="2900" dirty="0" smtClean="0">
                <a:latin typeface="Circe 1" panose="020B0604020202020204" charset="-52"/>
              </a:rPr>
              <a:t>ребёнку;</a:t>
            </a:r>
          </a:p>
          <a:p>
            <a:pPr algn="l">
              <a:buFont typeface="Arial" panose="020B0604020202020204" pitchFamily="34" charset="0"/>
              <a:buChar char="•"/>
              <a:defRPr/>
            </a:pPr>
            <a:r>
              <a:rPr lang="ru-RU" sz="2900" dirty="0" smtClean="0">
                <a:latin typeface="Circe 1" panose="020B0604020202020204" charset="-52"/>
              </a:rPr>
              <a:t>выполняет </a:t>
            </a:r>
            <a:r>
              <a:rPr lang="ru-RU" sz="2900" dirty="0">
                <a:latin typeface="Circe 1" panose="020B0604020202020204" charset="-52"/>
              </a:rPr>
              <a:t>обязанности по уходу за </a:t>
            </a:r>
            <a:r>
              <a:rPr lang="ru-RU" sz="2900" dirty="0" smtClean="0">
                <a:latin typeface="Circe 1" panose="020B0604020202020204" charset="-52"/>
              </a:rPr>
              <a:t>ребёнком </a:t>
            </a:r>
            <a:r>
              <a:rPr lang="ru-RU" sz="2900" dirty="0">
                <a:latin typeface="Circe 1" panose="020B0604020202020204" charset="-52"/>
              </a:rPr>
              <a:t>на профессиональной </a:t>
            </a:r>
            <a:r>
              <a:rPr lang="ru-RU" sz="2900" dirty="0" smtClean="0">
                <a:latin typeface="Circe 1" panose="020B0604020202020204" charset="-52"/>
              </a:rPr>
              <a:t>основе;</a:t>
            </a:r>
          </a:p>
          <a:p>
            <a:pPr algn="l">
              <a:buFont typeface="Arial" panose="020B0604020202020204" pitchFamily="34" charset="0"/>
              <a:buChar char="•"/>
              <a:defRPr/>
            </a:pPr>
            <a:r>
              <a:rPr lang="ru-RU" sz="2900" dirty="0" smtClean="0">
                <a:latin typeface="Circe 1" panose="020B0604020202020204" charset="-52"/>
              </a:rPr>
              <a:t>является </a:t>
            </a:r>
            <a:r>
              <a:rPr lang="ru-RU" sz="2900" dirty="0">
                <a:latin typeface="Circe 1" panose="020B0604020202020204" charset="-52"/>
              </a:rPr>
              <a:t>частью команды </a:t>
            </a:r>
            <a:r>
              <a:rPr lang="ru-RU" sz="2900" dirty="0" smtClean="0">
                <a:latin typeface="Circe 1" panose="020B0604020202020204" charset="-52"/>
              </a:rPr>
              <a:t>специалистов по </a:t>
            </a:r>
            <a:r>
              <a:rPr lang="ru-RU" sz="2900" dirty="0">
                <a:latin typeface="Circe 1" panose="020B0604020202020204" charset="-52"/>
              </a:rPr>
              <a:t>оценке, составлению плана и реабилитации </a:t>
            </a:r>
            <a:r>
              <a:rPr lang="ru-RU" sz="2900" dirty="0" smtClean="0">
                <a:latin typeface="Circe 1" panose="020B0604020202020204" charset="-52"/>
              </a:rPr>
              <a:t>ребёнка;</a:t>
            </a:r>
          </a:p>
          <a:p>
            <a:pPr algn="l">
              <a:buFont typeface="Arial" panose="020B0604020202020204" pitchFamily="34" charset="0"/>
              <a:buChar char="•"/>
              <a:defRPr/>
            </a:pPr>
            <a:r>
              <a:rPr lang="ru-RU" sz="2900" dirty="0" smtClean="0">
                <a:latin typeface="Circe 1" panose="020B0604020202020204" charset="-52"/>
              </a:rPr>
              <a:t>работает </a:t>
            </a:r>
            <a:r>
              <a:rPr lang="ru-RU" sz="2900" dirty="0">
                <a:latin typeface="Circe 1" panose="020B0604020202020204" charset="-52"/>
              </a:rPr>
              <a:t>на цели, поставленные командой, в интересах </a:t>
            </a:r>
            <a:r>
              <a:rPr lang="ru-RU" sz="2900" dirty="0" smtClean="0">
                <a:latin typeface="Circe 1" panose="020B0604020202020204" charset="-52"/>
              </a:rPr>
              <a:t>ребёнка.</a:t>
            </a:r>
            <a:endParaRPr lang="ru-RU" sz="2900" dirty="0">
              <a:latin typeface="Circe 1" panose="020B0604020202020204" charset="-52"/>
              <a:ea typeface="Montserrat"/>
              <a:cs typeface="Montserrat"/>
            </a:endParaRPr>
          </a:p>
        </p:txBody>
      </p:sp>
      <p:sp>
        <p:nvSpPr>
          <p:cNvPr id="97" name="Google Shape;97;p19"/>
          <p:cNvSpPr/>
          <p:nvPr/>
        </p:nvSpPr>
        <p:spPr bwMode="auto">
          <a:xfrm>
            <a:off x="29011408" y="4825396"/>
            <a:ext cx="5507192" cy="4100512"/>
          </a:xfrm>
          <a:custGeom>
            <a:avLst/>
            <a:gdLst/>
            <a:ahLst/>
            <a:cxnLst/>
            <a:rect l="l" t="t" r="r" b="b"/>
            <a:pathLst>
              <a:path w="2753596" h="2050256" extrusionOk="0">
                <a:moveTo>
                  <a:pt x="0" y="0"/>
                </a:moveTo>
                <a:lnTo>
                  <a:pt x="2753596" y="0"/>
                </a:lnTo>
                <a:lnTo>
                  <a:pt x="2753596" y="2050256"/>
                </a:lnTo>
                <a:lnTo>
                  <a:pt x="0" y="2050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/>
            </a:blip>
            <a:srcRect/>
            <a:stretch/>
          </a:blipFill>
          <a:ln>
            <a:noFill/>
          </a:ln>
        </p:spPr>
        <p:txBody>
          <a:bodyPr spcFirstLastPara="1" wrap="square" lIns="182850" tIns="91400" rIns="182850" bIns="91400" anchor="t" anchorCtr="0">
            <a:noAutofit/>
          </a:bodyPr>
          <a:lstStyle/>
          <a:p>
            <a:pPr>
              <a:defRPr/>
            </a:pPr>
            <a:endParaRPr sz="360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9" r="26421"/>
          <a:stretch/>
        </p:blipFill>
        <p:spPr>
          <a:xfrm>
            <a:off x="0" y="0"/>
            <a:ext cx="9144000" cy="10287000"/>
          </a:xfrm>
          <a:prstGeom prst="rect">
            <a:avLst/>
          </a:prstGeom>
        </p:spPr>
      </p:pic>
      <p:grpSp>
        <p:nvGrpSpPr>
          <p:cNvPr id="11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12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13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14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15" name="TextBox 12"/>
          <p:cNvSpPr txBox="1"/>
          <p:nvPr/>
        </p:nvSpPr>
        <p:spPr>
          <a:xfrm>
            <a:off x="585128" y="9563100"/>
            <a:ext cx="396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2397" dirty="0" smtClean="0">
                <a:solidFill>
                  <a:srgbClr val="000000"/>
                </a:solidFill>
                <a:latin typeface="Montserrat Classic"/>
              </a:rPr>
              <a:t>0</a:t>
            </a:r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4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</p:spTree>
    <p:extLst>
      <p:ext uri="{BB962C8B-B14F-4D97-AF65-F5344CB8AC3E}">
        <p14:creationId xmlns:p14="http://schemas.microsoft.com/office/powerpoint/2010/main" val="116034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AC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6"/>
          <p:cNvSpPr/>
          <p:nvPr/>
        </p:nvSpPr>
        <p:spPr>
          <a:xfrm rot="778756">
            <a:off x="-1355554" y="285026"/>
            <a:ext cx="7574680" cy="2361611"/>
          </a:xfrm>
          <a:custGeom>
            <a:avLst/>
            <a:gdLst/>
            <a:ahLst/>
            <a:cxnLst/>
            <a:rect l="l" t="t" r="r" b="b"/>
            <a:pathLst>
              <a:path w="5848977" h="1605810">
                <a:moveTo>
                  <a:pt x="0" y="0"/>
                </a:moveTo>
                <a:lnTo>
                  <a:pt x="5848977" y="0"/>
                </a:lnTo>
                <a:lnTo>
                  <a:pt x="5848977" y="1605810"/>
                </a:lnTo>
                <a:lnTo>
                  <a:pt x="0" y="16058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" name="Прямоугольник 1"/>
          <p:cNvSpPr/>
          <p:nvPr/>
        </p:nvSpPr>
        <p:spPr>
          <a:xfrm>
            <a:off x="513567" y="1458458"/>
            <a:ext cx="17523912" cy="783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4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1028700"/>
            <a:ext cx="1600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300" b="1" dirty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6300" b="1" dirty="0" smtClean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стать</a:t>
            </a:r>
          </a:p>
          <a:p>
            <a:pPr algn="ctr"/>
            <a:r>
              <a:rPr lang="ru-RU" sz="6300" b="1" dirty="0" smtClean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гостевой семьёй?</a:t>
            </a:r>
            <a:endParaRPr lang="ru-RU" sz="6300" dirty="0">
              <a:latin typeface="Circe 1 Bold" panose="020B060402020202020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0200" y="3467100"/>
            <a:ext cx="15026385" cy="603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Быть гражданином РФ.</a:t>
            </a:r>
          </a:p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Обладать полной дееспособностью.</a:t>
            </a:r>
          </a:p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Быть в возрасте от 25 до 60 лет.</a:t>
            </a:r>
          </a:p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Пройти программу для подготовки лиц, желающих принять на воспитание в свою семью ребёнка, оставшегося без попечения родителей, на территории РФ.</a:t>
            </a:r>
          </a:p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Пройти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тренинг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гостевых семей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БФ «Солнечный Город».</a:t>
            </a:r>
          </a:p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Пройти психолого-педагогическую диагностику на </a:t>
            </a:r>
            <a:r>
              <a:rPr lang="ru-RU" sz="2900" dirty="0" err="1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ресурсность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 семьи.</a:t>
            </a:r>
          </a:p>
          <a:p>
            <a:pPr marL="457200" indent="-457200">
              <a:lnSpc>
                <a:spcPct val="107000"/>
              </a:lnSpc>
              <a:spcAft>
                <a:spcPts val="900"/>
              </a:spcAft>
              <a:buFont typeface="+mj-lt"/>
              <a:buAutoNum type="arabicPeriod"/>
            </a:pP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Получить заключение </a:t>
            </a:r>
            <a:r>
              <a:rPr lang="ru-RU" sz="2900" dirty="0" err="1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ООиП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 на возможность быть кандидатом в замещающие родители (справка о доходах, об отсутствии судимости, заключение психолога, мед. заключение, согласие всех членов семьи 18+, сертификат ШПР, акт </a:t>
            </a:r>
            <a:r>
              <a:rPr lang="ru-RU" sz="2900" dirty="0" err="1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ООиП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 обследования жилья).</a:t>
            </a:r>
          </a:p>
        </p:txBody>
      </p:sp>
      <p:sp>
        <p:nvSpPr>
          <p:cNvPr id="23" name="Freeform 3"/>
          <p:cNvSpPr/>
          <p:nvPr/>
        </p:nvSpPr>
        <p:spPr>
          <a:xfrm>
            <a:off x="533400" y="342900"/>
            <a:ext cx="1219200" cy="1045195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grpSp>
        <p:nvGrpSpPr>
          <p:cNvPr id="24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25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26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27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28" name="TextBox 12"/>
          <p:cNvSpPr txBox="1"/>
          <p:nvPr/>
        </p:nvSpPr>
        <p:spPr>
          <a:xfrm>
            <a:off x="585128" y="9563100"/>
            <a:ext cx="432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05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</p:spTree>
    <p:extLst>
      <p:ext uri="{BB962C8B-B14F-4D97-AF65-F5344CB8AC3E}">
        <p14:creationId xmlns:p14="http://schemas.microsoft.com/office/powerpoint/2010/main" val="117354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0400" y="2628900"/>
            <a:ext cx="134874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Родной родитель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пишет заявление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в отделе опеки о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помещении ребёнка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в гостевую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семью с указанием уважительной причины.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43000" y="495300"/>
            <a:ext cx="16002000" cy="2167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6300" b="1" dirty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размещения </a:t>
            </a:r>
            <a:r>
              <a:rPr lang="ru-RU" sz="6300" b="1" dirty="0" smtClean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ребёнка</a:t>
            </a:r>
          </a:p>
          <a:p>
            <a:pPr algn="ctr">
              <a:lnSpc>
                <a:spcPct val="107000"/>
              </a:lnSpc>
            </a:pPr>
            <a:r>
              <a:rPr lang="ru-RU" sz="6300" b="1" dirty="0" smtClean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6300" b="1" dirty="0" smtClean="0">
                <a:latin typeface="Circe 1 Bold" panose="020B060402020202020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гостевой семье:</a:t>
            </a:r>
            <a:endParaRPr lang="ru-RU" sz="6300" dirty="0">
              <a:latin typeface="Circe 1 Bold" panose="020B060402020202020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25495" y="4457700"/>
            <a:ext cx="1216230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Опека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по месту обращения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родителя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издаёт приказ о назначении опекуна с обязательным указанием срока пребывания ребёнка в семье (не более 6 месяцев).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805738" y="6286500"/>
            <a:ext cx="1088205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Передача ребёнка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в гостевую семью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осуществляется в присутствии </a:t>
            </a:r>
            <a:r>
              <a:rPr lang="ru-RU" sz="2900" dirty="0" smtClean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родных </a:t>
            </a:r>
            <a:r>
              <a:rPr lang="ru-RU" sz="2900" dirty="0">
                <a:latin typeface="Circe 1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родителей и кураторов обеих семей. Специалисты вместе с родителями составляют акт передачи ребёнка.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085980" y="8572500"/>
            <a:ext cx="9601819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 smtClean="0">
                <a:latin typeface="Circe 1" panose="020B0604020202020204" charset="-52"/>
                <a:cs typeface="Times New Roman" panose="02020603050405020304" pitchFamily="18" charset="0"/>
              </a:rPr>
              <a:t>Гостевая семья заключает</a:t>
            </a:r>
            <a:r>
              <a:rPr lang="ru-RU" sz="2900" dirty="0" smtClean="0">
                <a:latin typeface="Circe 1" panose="020B0604020202020204" charset="-52"/>
              </a:rPr>
              <a:t> </a:t>
            </a:r>
            <a:r>
              <a:rPr lang="ru-RU" sz="2900" dirty="0">
                <a:latin typeface="Circe 1" panose="020B0604020202020204" charset="-52"/>
              </a:rPr>
              <a:t>договор с БФ «Солнечный </a:t>
            </a:r>
            <a:r>
              <a:rPr lang="ru-RU" sz="2900" dirty="0" smtClean="0">
                <a:latin typeface="Circe 1" panose="020B0604020202020204" charset="-52"/>
              </a:rPr>
              <a:t>Город</a:t>
            </a:r>
            <a:r>
              <a:rPr lang="ru-RU" sz="2900" dirty="0">
                <a:latin typeface="Circe 1" panose="020B0604020202020204" charset="-52"/>
              </a:rPr>
              <a:t>» об оказании услуги временного (кризисного) размещения ребёнка (детей).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5342851" y="8029830"/>
            <a:ext cx="1134149" cy="2555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91"/>
              </a:lnSpc>
            </a:pPr>
            <a:r>
              <a:rPr lang="ru-RU" sz="18000" dirty="0" smtClean="0">
                <a:solidFill>
                  <a:srgbClr val="CB6CE6"/>
                </a:solidFill>
                <a:latin typeface="Circe 1 Bold" panose="020B0604020202020204" charset="-52"/>
              </a:rPr>
              <a:t>4</a:t>
            </a:r>
            <a:endParaRPr lang="en-US" sz="18000" dirty="0">
              <a:solidFill>
                <a:srgbClr val="CB6CE6"/>
              </a:solidFill>
              <a:latin typeface="Circe 1 Bold" panose="020B0604020202020204" charset="-52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3971251" y="5972430"/>
            <a:ext cx="1134149" cy="2555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91"/>
              </a:lnSpc>
            </a:pPr>
            <a:r>
              <a:rPr lang="ru-RU" sz="18000" dirty="0" smtClean="0">
                <a:solidFill>
                  <a:srgbClr val="CB6CE6"/>
                </a:solidFill>
                <a:latin typeface="Circe 1 Bold" panose="020B0604020202020204" charset="-52"/>
              </a:rPr>
              <a:t>3</a:t>
            </a:r>
            <a:endParaRPr lang="en-US" sz="18000" dirty="0">
              <a:solidFill>
                <a:srgbClr val="CB6CE6"/>
              </a:solidFill>
              <a:latin typeface="Circe 1 Bold" panose="020B0604020202020204" charset="-5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599651" y="3915030"/>
            <a:ext cx="1134149" cy="2555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91"/>
              </a:lnSpc>
            </a:pPr>
            <a:r>
              <a:rPr lang="ru-RU" sz="18000" dirty="0" smtClean="0">
                <a:solidFill>
                  <a:srgbClr val="CB6CE6"/>
                </a:solidFill>
                <a:latin typeface="Circe 1 Bold" panose="020B0604020202020204" charset="-52"/>
              </a:rPr>
              <a:t>2</a:t>
            </a:r>
            <a:endParaRPr lang="en-US" sz="18000" dirty="0">
              <a:solidFill>
                <a:srgbClr val="CB6CE6"/>
              </a:solidFill>
              <a:latin typeface="Circe 1 Bold" panose="020B0604020202020204" charset="-52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456651" y="1857630"/>
            <a:ext cx="1134149" cy="2555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91"/>
              </a:lnSpc>
            </a:pPr>
            <a:r>
              <a:rPr lang="ru-RU" sz="18000" dirty="0" smtClean="0">
                <a:solidFill>
                  <a:srgbClr val="CB6CE6"/>
                </a:solidFill>
                <a:latin typeface="Circe 1 Bold" panose="020B0604020202020204" charset="-52"/>
              </a:rPr>
              <a:t>1</a:t>
            </a:r>
            <a:endParaRPr lang="en-US" sz="18000" dirty="0">
              <a:solidFill>
                <a:srgbClr val="CB6CE6"/>
              </a:solidFill>
              <a:latin typeface="Circe 1 Bold" panose="020B0604020202020204" charset="-52"/>
            </a:endParaRPr>
          </a:p>
        </p:txBody>
      </p:sp>
      <p:sp>
        <p:nvSpPr>
          <p:cNvPr id="18" name="Freeform 3"/>
          <p:cNvSpPr/>
          <p:nvPr/>
        </p:nvSpPr>
        <p:spPr>
          <a:xfrm>
            <a:off x="533400" y="342900"/>
            <a:ext cx="1219200" cy="1045195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28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34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35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36" name="TextBox 12"/>
          <p:cNvSpPr txBox="1"/>
          <p:nvPr/>
        </p:nvSpPr>
        <p:spPr>
          <a:xfrm>
            <a:off x="585128" y="9563100"/>
            <a:ext cx="432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06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8" t="18556" r="20777"/>
          <a:stretch/>
        </p:blipFill>
        <p:spPr>
          <a:xfrm flipH="1">
            <a:off x="395847" y="5676900"/>
            <a:ext cx="3438255" cy="4258692"/>
          </a:xfrm>
          <a:prstGeom prst="ellipse">
            <a:avLst/>
          </a:prstGeom>
          <a:ln w="127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88104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AC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"/>
          <p:cNvSpPr/>
          <p:nvPr/>
        </p:nvSpPr>
        <p:spPr>
          <a:xfrm rot="1320329">
            <a:off x="-4833914" y="382022"/>
            <a:ext cx="13110572" cy="3599448"/>
          </a:xfrm>
          <a:custGeom>
            <a:avLst/>
            <a:gdLst/>
            <a:ahLst/>
            <a:cxnLst/>
            <a:rect l="l" t="t" r="r" b="b"/>
            <a:pathLst>
              <a:path w="13110572" h="3599448">
                <a:moveTo>
                  <a:pt x="0" y="0"/>
                </a:moveTo>
                <a:lnTo>
                  <a:pt x="13110572" y="0"/>
                </a:lnTo>
                <a:lnTo>
                  <a:pt x="13110572" y="3599448"/>
                </a:lnTo>
                <a:lnTo>
                  <a:pt x="0" y="3599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5"/>
          <p:cNvSpPr txBox="1"/>
          <p:nvPr/>
        </p:nvSpPr>
        <p:spPr>
          <a:xfrm>
            <a:off x="1600200" y="2435225"/>
            <a:ext cx="7543800" cy="2908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6300" dirty="0" smtClean="0">
                <a:latin typeface="Circe 1 Bold" panose="020B0604020202020204" charset="-52"/>
              </a:rPr>
              <a:t>Финансовые обязательства фонда:</a:t>
            </a:r>
            <a:endParaRPr lang="en-US" sz="6300" dirty="0">
              <a:latin typeface="Circe 1 Bold" panose="020B0604020202020204" charset="-52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1600200" y="5829300"/>
            <a:ext cx="7371812" cy="1938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900" dirty="0" smtClean="0">
                <a:latin typeface="Circe 1" panose="020B0604020202020204" charset="-52"/>
              </a:rPr>
              <a:t>12 000 рублей – содержание одного ребёнка в гостевой семье;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900" dirty="0" smtClean="0">
                <a:latin typeface="Circe 1" panose="020B0604020202020204" charset="-52"/>
              </a:rPr>
              <a:t>5 000 рублей – вознаграждение временного опекуна.</a:t>
            </a:r>
            <a:endParaRPr lang="en-US" sz="2900" dirty="0">
              <a:latin typeface="Circe 1" panose="020B0604020202020204" charset="-52"/>
            </a:endParaRPr>
          </a:p>
        </p:txBody>
      </p:sp>
      <p:sp>
        <p:nvSpPr>
          <p:cNvPr id="19" name="Freeform 3"/>
          <p:cNvSpPr/>
          <p:nvPr/>
        </p:nvSpPr>
        <p:spPr>
          <a:xfrm>
            <a:off x="533400" y="342900"/>
            <a:ext cx="1219200" cy="1045195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2324100"/>
            <a:ext cx="8517731" cy="5678487"/>
          </a:xfrm>
          <a:prstGeom prst="roundRect">
            <a:avLst>
              <a:gd name="adj" fmla="val 11111"/>
            </a:avLst>
          </a:prstGeom>
          <a:ln w="12700" cap="rnd">
            <a:solidFill>
              <a:schemeClr val="tx1"/>
            </a:solidFill>
            <a:prstDash val="solid"/>
          </a:ln>
          <a:effectLst/>
          <a:scene3d>
            <a:camera prst="orthographicFront"/>
            <a:lightRig rig="threePt" dir="t">
              <a:rot lat="0" lon="0" rev="19200000"/>
            </a:lightRig>
          </a:scene3d>
          <a:sp3d extrusionH="25400">
            <a:extrusionClr>
              <a:srgbClr val="FFFFFF"/>
            </a:extrusionClr>
          </a:sp3d>
        </p:spPr>
      </p:pic>
      <p:grpSp>
        <p:nvGrpSpPr>
          <p:cNvPr id="21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22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23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24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32" name="TextBox 12"/>
          <p:cNvSpPr txBox="1"/>
          <p:nvPr/>
        </p:nvSpPr>
        <p:spPr>
          <a:xfrm>
            <a:off x="585128" y="9563100"/>
            <a:ext cx="432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07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</p:spTree>
    <p:extLst>
      <p:ext uri="{BB962C8B-B14F-4D97-AF65-F5344CB8AC3E}">
        <p14:creationId xmlns:p14="http://schemas.microsoft.com/office/powerpoint/2010/main" val="28405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AC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"/>
          <p:cNvSpPr/>
          <p:nvPr/>
        </p:nvSpPr>
        <p:spPr>
          <a:xfrm rot="20401349">
            <a:off x="-5538159" y="6208028"/>
            <a:ext cx="13110572" cy="3599448"/>
          </a:xfrm>
          <a:custGeom>
            <a:avLst/>
            <a:gdLst/>
            <a:ahLst/>
            <a:cxnLst/>
            <a:rect l="l" t="t" r="r" b="b"/>
            <a:pathLst>
              <a:path w="13110572" h="3599448">
                <a:moveTo>
                  <a:pt x="0" y="0"/>
                </a:moveTo>
                <a:lnTo>
                  <a:pt x="13110572" y="0"/>
                </a:lnTo>
                <a:lnTo>
                  <a:pt x="13110572" y="3599448"/>
                </a:lnTo>
                <a:lnTo>
                  <a:pt x="0" y="3599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1793894"/>
            <a:ext cx="15086251" cy="26638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851"/>
              </a:lnSpc>
            </a:pPr>
            <a:r>
              <a:rPr lang="ru-RU" sz="6300" dirty="0" smtClean="0">
                <a:latin typeface="Circe 1 Bold" panose="020B0604020202020204" charset="-52"/>
              </a:rPr>
              <a:t>Мы хотим сделать явление «гостевой семьи» чем-то привычным, обыденным и повседневным,</a:t>
            </a:r>
            <a:endParaRPr lang="en-US" sz="6300" dirty="0">
              <a:latin typeface="Circe 1 Bold" panose="020B0604020202020204" charset="-5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600200" y="6057900"/>
            <a:ext cx="6741243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1"/>
              </a:lnSpc>
              <a:spcBef>
                <a:spcPct val="0"/>
              </a:spcBef>
            </a:pPr>
            <a:r>
              <a:rPr lang="ru-RU" sz="2900" dirty="0" smtClean="0">
                <a:latin typeface="Circe 1" panose="020B0604020202020204" charset="-52"/>
              </a:rPr>
              <a:t>чтобы каждые мама и папа знали, что они не будут одиноки при столкновении с бедой и им всегда есть на кого рассчитывать и об их детях всегда будет кому позаботиться.</a:t>
            </a:r>
            <a:endParaRPr lang="en-US" sz="2900" dirty="0">
              <a:latin typeface="Circe 1" panose="020B0604020202020204" charset="-52"/>
            </a:endParaRPr>
          </a:p>
        </p:txBody>
      </p:sp>
      <p:sp>
        <p:nvSpPr>
          <p:cNvPr id="16" name="Freeform 3"/>
          <p:cNvSpPr/>
          <p:nvPr/>
        </p:nvSpPr>
        <p:spPr>
          <a:xfrm>
            <a:off x="533400" y="342900"/>
            <a:ext cx="1219200" cy="1045195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2"/>
          <p:cNvGrpSpPr/>
          <p:nvPr/>
        </p:nvGrpSpPr>
        <p:grpSpPr>
          <a:xfrm>
            <a:off x="16840200" y="9635780"/>
            <a:ext cx="758513" cy="232120"/>
            <a:chOff x="0" y="0"/>
            <a:chExt cx="1660020" cy="508000"/>
          </a:xfrm>
        </p:grpSpPr>
        <p:sp>
          <p:nvSpPr>
            <p:cNvPr id="19" name="Freeform 3"/>
            <p:cNvSpPr/>
            <p:nvPr/>
          </p:nvSpPr>
          <p:spPr>
            <a:xfrm>
              <a:off x="0" y="215900"/>
              <a:ext cx="1364111" cy="76200"/>
            </a:xfrm>
            <a:custGeom>
              <a:avLst/>
              <a:gdLst/>
              <a:ahLst/>
              <a:cxnLst/>
              <a:rect l="l" t="t" r="r" b="b"/>
              <a:pathLst>
                <a:path w="1364111" h="76200">
                  <a:moveTo>
                    <a:pt x="0" y="0"/>
                  </a:moveTo>
                  <a:lnTo>
                    <a:pt x="1364111" y="0"/>
                  </a:lnTo>
                  <a:lnTo>
                    <a:pt x="136411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91919"/>
            </a:solidFill>
          </p:spPr>
        </p:sp>
        <p:sp>
          <p:nvSpPr>
            <p:cNvPr id="20" name="Freeform 4"/>
            <p:cNvSpPr/>
            <p:nvPr/>
          </p:nvSpPr>
          <p:spPr>
            <a:xfrm>
              <a:off x="1285370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91919"/>
            </a:solidFill>
          </p:spPr>
        </p:sp>
      </p:grpSp>
      <p:sp>
        <p:nvSpPr>
          <p:cNvPr id="21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25" name="TextBox 12"/>
          <p:cNvSpPr txBox="1"/>
          <p:nvPr/>
        </p:nvSpPr>
        <p:spPr>
          <a:xfrm>
            <a:off x="585128" y="9563100"/>
            <a:ext cx="432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08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619500"/>
            <a:ext cx="8915400" cy="5943600"/>
          </a:xfrm>
          <a:prstGeom prst="roundRect">
            <a:avLst>
              <a:gd name="adj" fmla="val 11111"/>
            </a:avLst>
          </a:prstGeom>
          <a:ln w="12700" cap="rnd">
            <a:solidFill>
              <a:schemeClr val="tx1"/>
            </a:solidFill>
            <a:prstDash val="solid"/>
          </a:ln>
          <a:effectLst/>
          <a:scene3d>
            <a:camera prst="orthographicFront"/>
            <a:lightRig rig="threePt" dir="t">
              <a:rot lat="0" lon="0" rev="19200000"/>
            </a:lightRig>
          </a:scene3d>
          <a:sp3d extrusionH="25400"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29210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 rot="21275262" flipH="1">
            <a:off x="7370207" y="6205401"/>
            <a:ext cx="12048089" cy="3862628"/>
          </a:xfrm>
          <a:custGeom>
            <a:avLst/>
            <a:gdLst/>
            <a:ahLst/>
            <a:cxnLst/>
            <a:rect l="l" t="t" r="r" b="b"/>
            <a:pathLst>
              <a:path w="8517384" h="2338409">
                <a:moveTo>
                  <a:pt x="0" y="0"/>
                </a:moveTo>
                <a:lnTo>
                  <a:pt x="8517384" y="0"/>
                </a:lnTo>
                <a:lnTo>
                  <a:pt x="8517384" y="2338409"/>
                </a:lnTo>
                <a:lnTo>
                  <a:pt x="0" y="23384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869096" flipH="1">
            <a:off x="1041136" y="-2396600"/>
            <a:ext cx="3898615" cy="4367671"/>
          </a:xfrm>
          <a:custGeom>
            <a:avLst/>
            <a:gdLst/>
            <a:ahLst/>
            <a:cxnLst/>
            <a:rect l="l" t="t" r="r" b="b"/>
            <a:pathLst>
              <a:path w="8696085" h="5217651">
                <a:moveTo>
                  <a:pt x="0" y="0"/>
                </a:moveTo>
                <a:lnTo>
                  <a:pt x="8696084" y="0"/>
                </a:lnTo>
                <a:lnTo>
                  <a:pt x="8696084" y="5217651"/>
                </a:lnTo>
                <a:lnTo>
                  <a:pt x="0" y="52176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 t="-88111" r="-230974" b="-2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600200" y="2311211"/>
            <a:ext cx="13841546" cy="2908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По вопросам, связанным с</a:t>
            </a:r>
          </a:p>
          <a:p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проектом «Дома лучше»,</a:t>
            </a:r>
          </a:p>
          <a:p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вы можете обратиться</a:t>
            </a:r>
            <a:r>
              <a:rPr lang="ru-RU" sz="6300" dirty="0" smtClean="0">
                <a:solidFill>
                  <a:srgbClr val="000000"/>
                </a:solidFill>
                <a:latin typeface="Circe 1 Bold"/>
              </a:rPr>
              <a:t>:</a:t>
            </a:r>
            <a:endParaRPr lang="en-US" sz="6300" dirty="0">
              <a:solidFill>
                <a:srgbClr val="000000"/>
              </a:solidFill>
              <a:latin typeface="Circe 1 Bold"/>
            </a:endParaRPr>
          </a:p>
        </p:txBody>
      </p:sp>
      <p:sp>
        <p:nvSpPr>
          <p:cNvPr id="11" name="TextBox 11"/>
          <p:cNvSpPr txBox="1"/>
          <p:nvPr/>
        </p:nvSpPr>
        <p:spPr>
          <a:xfrm rot="5400000">
            <a:off x="17083536" y="727158"/>
            <a:ext cx="1045195" cy="276679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en-US" sz="1798">
                <a:solidFill>
                  <a:srgbClr val="000000"/>
                </a:solidFill>
                <a:latin typeface="Circe 1 Semi-Bold"/>
              </a:rPr>
              <a:t>sgdeti.ru</a:t>
            </a:r>
          </a:p>
        </p:txBody>
      </p:sp>
      <p:sp>
        <p:nvSpPr>
          <p:cNvPr id="24" name="Freeform 3"/>
          <p:cNvSpPr/>
          <p:nvPr/>
        </p:nvSpPr>
        <p:spPr>
          <a:xfrm>
            <a:off x="533400" y="342900"/>
            <a:ext cx="1600200" cy="1385824"/>
          </a:xfrm>
          <a:custGeom>
            <a:avLst/>
            <a:gdLst/>
            <a:ahLst/>
            <a:cxnLst/>
            <a:rect l="l" t="t" r="r" b="b"/>
            <a:pathLst>
              <a:path w="1403253" h="1206798">
                <a:moveTo>
                  <a:pt x="0" y="0"/>
                </a:moveTo>
                <a:lnTo>
                  <a:pt x="1403253" y="0"/>
                </a:lnTo>
                <a:lnTo>
                  <a:pt x="1403253" y="1206797"/>
                </a:lnTo>
                <a:lnTo>
                  <a:pt x="0" y="12067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1721828" y="5982999"/>
            <a:ext cx="7955572" cy="3122901"/>
            <a:chOff x="3096750" y="3407229"/>
            <a:chExt cx="7599404" cy="2864017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3096750" y="3407229"/>
              <a:ext cx="709539" cy="2864017"/>
              <a:chOff x="2476248" y="3407229"/>
              <a:chExt cx="709539" cy="2864017"/>
            </a:xfrm>
          </p:grpSpPr>
          <p:pic>
            <p:nvPicPr>
              <p:cNvPr id="22" name="Picture 5" descr="C:\Users\Катя\Desktop\Магистр\половое воспитание\contact-us-1908762__480.pn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743" t="18809" r="4018" b="16667"/>
              <a:stretch/>
            </p:blipFill>
            <p:spPr bwMode="auto">
              <a:xfrm>
                <a:off x="2476248" y="3407229"/>
                <a:ext cx="687765" cy="7006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C:\Users\Катя\Desktop\Магистр\половое воспитание\png-clipart-turney-town-shell-logo-internet-online-and-offline-world-wide-web-blue-search-engine-optimization.png"/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413" r="20539"/>
              <a:stretch/>
            </p:blipFill>
            <p:spPr bwMode="auto">
              <a:xfrm>
                <a:off x="2498021" y="5624155"/>
                <a:ext cx="687766" cy="6470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3" descr="C:\Users\Катя\Desktop\Магистр\половое воспитание\contact-us-1908762__480.png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20" t="19747" r="50031" b="16271"/>
              <a:stretch/>
            </p:blipFill>
            <p:spPr bwMode="auto">
              <a:xfrm>
                <a:off x="2498020" y="4139742"/>
                <a:ext cx="687765" cy="6913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4" descr="C:\Users\Катя\Desktop\Магистр\половое воспитание\contact-us-1908762__480.png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13" t="19140" r="73296" b="16807"/>
              <a:stretch/>
            </p:blipFill>
            <p:spPr bwMode="auto">
              <a:xfrm>
                <a:off x="2487135" y="4863535"/>
                <a:ext cx="687765" cy="6847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4025997" y="3545786"/>
              <a:ext cx="6670157" cy="2650168"/>
              <a:chOff x="3938909" y="3426040"/>
              <a:chExt cx="6670157" cy="2650168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3943285" y="3426040"/>
                <a:ext cx="6665781" cy="49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900" dirty="0">
                    <a:latin typeface="Circe 1" panose="020B0604020202020204" charset="-52"/>
                    <a:ea typeface="Arial Unicode MS" pitchFamily="34" charset="-128"/>
                    <a:cs typeface="Times New Roman" pitchFamily="18" charset="0"/>
                  </a:rPr>
                  <a:t>г. Новосибирск, ул. </a:t>
                </a:r>
                <a:r>
                  <a:rPr lang="ru-RU" sz="2900" dirty="0" smtClean="0">
                    <a:latin typeface="Circe 1" panose="020B0604020202020204" charset="-52"/>
                    <a:ea typeface="Arial Unicode MS" pitchFamily="34" charset="-128"/>
                    <a:cs typeface="Times New Roman" pitchFamily="18" charset="0"/>
                  </a:rPr>
                  <a:t>Гоголя, д. 15, 7-й этаж</a:t>
                </a:r>
                <a:endParaRPr lang="ru-RU" sz="2900" dirty="0">
                  <a:latin typeface="Circe 1" panose="020B0604020202020204" charset="-52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943285" y="4147845"/>
                <a:ext cx="2918845" cy="49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900" dirty="0" smtClean="0">
                    <a:latin typeface="Circe 1" panose="020B0604020202020204" charset="-52"/>
                    <a:ea typeface="Arial Unicode MS" pitchFamily="34" charset="-128"/>
                    <a:cs typeface="Times New Roman" pitchFamily="18" charset="0"/>
                  </a:rPr>
                  <a:t>+ 7 996 546 68 63</a:t>
                </a:r>
                <a:endParaRPr lang="ru-RU" sz="2900" dirty="0">
                  <a:latin typeface="Circe 1" panose="020B0604020202020204" charset="-52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938909" y="4863104"/>
                <a:ext cx="2536035" cy="49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900" dirty="0" smtClean="0">
                    <a:latin typeface="Circe 1" panose="020B0604020202020204" charset="-52"/>
                    <a:cs typeface="Times New Roman" pitchFamily="18" charset="0"/>
                  </a:rPr>
                  <a:t>dom@sgdeti.ru</a:t>
                </a:r>
                <a:endParaRPr lang="ru-RU" sz="2900" dirty="0">
                  <a:latin typeface="Circe 1" panose="020B0604020202020204" charset="-5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3943285" y="5582249"/>
                <a:ext cx="3522152" cy="49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900" dirty="0">
                    <a:latin typeface="Circe 1" panose="020B0604020202020204" charset="-52"/>
                    <a:ea typeface="Arial Unicode MS" pitchFamily="34" charset="-128"/>
                    <a:cs typeface="Times New Roman" pitchFamily="18" charset="0"/>
                  </a:rPr>
                  <a:t>https://dom.sgdeti.ru/</a:t>
                </a:r>
                <a:endParaRPr lang="ru-RU" sz="2900" dirty="0" smtClean="0">
                  <a:latin typeface="Circe 1" panose="020B0604020202020204" charset="-52"/>
                  <a:ea typeface="Arial Unicode MS" pitchFamily="34" charset="-128"/>
                  <a:cs typeface="Times New Roman" pitchFamily="18" charset="0"/>
                </a:endParaRPr>
              </a:p>
            </p:txBody>
          </p:sp>
        </p:grpSp>
      </p:grp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6" r="23721"/>
          <a:stretch/>
        </p:blipFill>
        <p:spPr>
          <a:xfrm>
            <a:off x="10457994" y="2224272"/>
            <a:ext cx="7286479" cy="7279340"/>
          </a:xfrm>
          <a:prstGeom prst="ellipse">
            <a:avLst/>
          </a:prstGeom>
          <a:ln w="127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6" b="20435"/>
          <a:stretch/>
        </p:blipFill>
        <p:spPr>
          <a:xfrm>
            <a:off x="11125200" y="7190434"/>
            <a:ext cx="4694327" cy="1600200"/>
          </a:xfrm>
          <a:prstGeom prst="rect">
            <a:avLst/>
          </a:prstGeom>
        </p:spPr>
      </p:pic>
      <p:sp>
        <p:nvSpPr>
          <p:cNvPr id="23" name="TextBox 12"/>
          <p:cNvSpPr txBox="1"/>
          <p:nvPr/>
        </p:nvSpPr>
        <p:spPr>
          <a:xfrm>
            <a:off x="585128" y="9563100"/>
            <a:ext cx="432000" cy="368884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/>
            <a:r>
              <a:rPr lang="ru-RU" sz="2397" dirty="0" smtClean="0">
                <a:solidFill>
                  <a:srgbClr val="000000"/>
                </a:solidFill>
                <a:latin typeface="Montserrat Classic"/>
              </a:rPr>
              <a:t>09</a:t>
            </a:r>
            <a:endParaRPr lang="en-US" sz="2397" dirty="0">
              <a:solidFill>
                <a:srgbClr val="000000"/>
              </a:solidFill>
              <a:latin typeface="Montserrat Classic"/>
            </a:endParaRPr>
          </a:p>
        </p:txBody>
      </p:sp>
    </p:spTree>
    <p:extLst>
      <p:ext uri="{BB962C8B-B14F-4D97-AF65-F5344CB8AC3E}">
        <p14:creationId xmlns:p14="http://schemas.microsoft.com/office/powerpoint/2010/main" val="212452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577</Words>
  <Application>Microsoft Office PowerPoint</Application>
  <PresentationFormat>Произвольный</PresentationFormat>
  <Paragraphs>66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Circe 1</vt:lpstr>
      <vt:lpstr>Arial</vt:lpstr>
      <vt:lpstr>Circe 1 Semi-Bold</vt:lpstr>
      <vt:lpstr>Times New Roman</vt:lpstr>
      <vt:lpstr>Circe 1 Bold</vt:lpstr>
      <vt:lpstr>Montserrat Classic</vt:lpstr>
      <vt:lpstr>Montserrat</vt:lpstr>
      <vt:lpstr>Arial Unicode MS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Дома Лучше</dc:title>
  <dc:creator>user</dc:creator>
  <cp:lastModifiedBy>RePack by Diakov</cp:lastModifiedBy>
  <cp:revision>84</cp:revision>
  <dcterms:created xsi:type="dcterms:W3CDTF">2006-08-16T00:00:00Z</dcterms:created>
  <dcterms:modified xsi:type="dcterms:W3CDTF">2024-03-07T08:18:57Z</dcterms:modified>
  <dc:identifier>DAFzAWVVGq8</dc:identifier>
</cp:coreProperties>
</file>