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1"/>
  </p:notesMasterIdLst>
  <p:handoutMasterIdLst>
    <p:handoutMasterId r:id="rId42"/>
  </p:handoutMasterIdLst>
  <p:sldIdLst>
    <p:sldId id="267" r:id="rId4"/>
    <p:sldId id="268" r:id="rId5"/>
    <p:sldId id="269" r:id="rId6"/>
    <p:sldId id="371" r:id="rId7"/>
    <p:sldId id="375" r:id="rId8"/>
    <p:sldId id="383" r:id="rId9"/>
    <p:sldId id="384" r:id="rId10"/>
    <p:sldId id="385" r:id="rId11"/>
    <p:sldId id="393" r:id="rId12"/>
    <p:sldId id="418" r:id="rId13"/>
    <p:sldId id="416" r:id="rId14"/>
    <p:sldId id="412" r:id="rId15"/>
    <p:sldId id="410" r:id="rId16"/>
    <p:sldId id="401" r:id="rId17"/>
    <p:sldId id="377" r:id="rId18"/>
    <p:sldId id="402" r:id="rId19"/>
    <p:sldId id="407" r:id="rId20"/>
    <p:sldId id="403" r:id="rId21"/>
    <p:sldId id="424" r:id="rId22"/>
    <p:sldId id="425" r:id="rId23"/>
    <p:sldId id="406" r:id="rId24"/>
    <p:sldId id="374" r:id="rId25"/>
    <p:sldId id="417" r:id="rId26"/>
    <p:sldId id="420" r:id="rId27"/>
    <p:sldId id="421" r:id="rId28"/>
    <p:sldId id="422" r:id="rId29"/>
    <p:sldId id="423" r:id="rId30"/>
    <p:sldId id="396" r:id="rId31"/>
    <p:sldId id="414" r:id="rId32"/>
    <p:sldId id="415" r:id="rId33"/>
    <p:sldId id="388" r:id="rId34"/>
    <p:sldId id="419" r:id="rId35"/>
    <p:sldId id="359" r:id="rId36"/>
    <p:sldId id="286" r:id="rId37"/>
    <p:sldId id="360" r:id="rId38"/>
    <p:sldId id="362" r:id="rId39"/>
    <p:sldId id="327" r:id="rId4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3"/>
            <p14:sldId id="418"/>
            <p14:sldId id="416"/>
            <p14:sldId id="412"/>
            <p14:sldId id="410"/>
            <p14:sldId id="401"/>
            <p14:sldId id="377"/>
            <p14:sldId id="402"/>
            <p14:sldId id="407"/>
            <p14:sldId id="403"/>
            <p14:sldId id="424"/>
            <p14:sldId id="425"/>
            <p14:sldId id="406"/>
            <p14:sldId id="374"/>
            <p14:sldId id="417"/>
            <p14:sldId id="420"/>
            <p14:sldId id="421"/>
            <p14:sldId id="422"/>
            <p14:sldId id="423"/>
            <p14:sldId id="396"/>
            <p14:sldId id="414"/>
            <p14:sldId id="415"/>
            <p14:sldId id="388"/>
            <p14:sldId id="419"/>
            <p14:sldId id="359"/>
            <p14:sldId id="286"/>
            <p14:sldId id="360"/>
            <p14:sldId id="36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2" initials="U" lastIdx="5" clrIdx="0">
    <p:extLst>
      <p:ext uri="{19B8F6BF-5375-455C-9EA6-DF929625EA0E}">
        <p15:presenceInfo xmlns:p15="http://schemas.microsoft.com/office/powerpoint/2012/main" userId="User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6A0"/>
    <a:srgbClr val="F1F1F1"/>
    <a:srgbClr val="B1C1E4"/>
    <a:srgbClr val="D1D1D1"/>
    <a:srgbClr val="B9B9B9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/>
    <p:restoredTop sz="94246" autoAdjust="0"/>
  </p:normalViewPr>
  <p:slideViewPr>
    <p:cSldViewPr snapToGrid="0">
      <p:cViewPr varScale="1">
        <p:scale>
          <a:sx n="106" d="100"/>
          <a:sy n="106" d="100"/>
        </p:scale>
        <p:origin x="142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36-F044-9683-AF306EA152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розничная торговля</c:v>
                </c:pt>
                <c:pt idx="2">
                  <c:v>сельскохозяйственное производство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0.186</c:v>
                </c:pt>
                <c:pt idx="1">
                  <c:v>0.44800000000000001</c:v>
                </c:pt>
                <c:pt idx="2">
                  <c:v>0.33600000000000002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2151520"/>
        <c:axId val="242154656"/>
      </c:barChart>
      <c:catAx>
        <c:axId val="24215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2154656"/>
        <c:crosses val="autoZero"/>
        <c:auto val="1"/>
        <c:lblAlgn val="ctr"/>
        <c:lblOffset val="100"/>
        <c:noMultiLvlLbl val="0"/>
      </c:catAx>
      <c:valAx>
        <c:axId val="24215465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4215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Pt>
            <c:idx val="4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</c:dPt>
          <c:dLbls>
            <c:dLbl>
              <c:idx val="6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2E-2D4B-B55A-631E22352E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муниципальное управление</c:v>
                </c:pt>
                <c:pt idx="4">
                  <c:v>Торговля</c:v>
                </c:pt>
                <c:pt idx="5">
                  <c:v>сельское хозяйство</c:v>
                </c:pt>
                <c:pt idx="6">
                  <c:v>обрабатывающее производство</c:v>
                </c:pt>
              </c:strCache>
            </c:strRef>
          </c:cat>
          <c:val>
            <c:numRef>
              <c:f>Лист1!$B$2:$B$8</c:f>
              <c:numCache>
                <c:formatCode>#,##0\ [$₽-419]</c:formatCode>
                <c:ptCount val="7"/>
                <c:pt idx="0">
                  <c:v>61106</c:v>
                </c:pt>
                <c:pt idx="1">
                  <c:v>53784</c:v>
                </c:pt>
                <c:pt idx="2">
                  <c:v>42359</c:v>
                </c:pt>
                <c:pt idx="3">
                  <c:v>47188</c:v>
                </c:pt>
                <c:pt idx="4">
                  <c:v>34361</c:v>
                </c:pt>
                <c:pt idx="5">
                  <c:v>29080</c:v>
                </c:pt>
                <c:pt idx="6">
                  <c:v>32383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242156616"/>
        <c:axId val="242157008"/>
      </c:barChart>
      <c:catAx>
        <c:axId val="242156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0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2157008"/>
        <c:crosses val="autoZero"/>
        <c:auto val="1"/>
        <c:lblAlgn val="ctr"/>
        <c:lblOffset val="100"/>
        <c:noMultiLvlLbl val="0"/>
      </c:catAx>
      <c:valAx>
        <c:axId val="242157008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24215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55982905982904"/>
          <c:y val="2.4092813051146383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33906343325786"/>
                  <c:y val="-6.99900793650793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900574862039048E-2"/>
                      <c:h val="0.111466049382716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34327079369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5654398145231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9.8400000000000001E-2</c:v>
                </c:pt>
                <c:pt idx="1">
                  <c:v>0.28570000000000001</c:v>
                </c:pt>
                <c:pt idx="2">
                  <c:v>7.2999999999999995E-2</c:v>
                </c:pt>
                <c:pt idx="3">
                  <c:v>0.28570000000000001</c:v>
                </c:pt>
                <c:pt idx="4">
                  <c:v>0.47620000000000001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3910256"/>
        <c:axId val="243906728"/>
      </c:barChart>
      <c:catAx>
        <c:axId val="24391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3906728"/>
        <c:crosses val="autoZero"/>
        <c:auto val="1"/>
        <c:lblAlgn val="ctr"/>
        <c:lblOffset val="10"/>
        <c:noMultiLvlLbl val="0"/>
      </c:catAx>
      <c:valAx>
        <c:axId val="2439067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4391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55982905982904"/>
          <c:y val="2.4092813051146383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34327079369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5654398145231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0.14599999999999999</c:v>
                </c:pt>
                <c:pt idx="1">
                  <c:v>5.3999999999999999E-2</c:v>
                </c:pt>
                <c:pt idx="2">
                  <c:v>6.0299999999999999E-2</c:v>
                </c:pt>
                <c:pt idx="3">
                  <c:v>0.22539999999999999</c:v>
                </c:pt>
                <c:pt idx="4">
                  <c:v>0.51429999999999998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3911432"/>
        <c:axId val="243907512"/>
      </c:barChart>
      <c:catAx>
        <c:axId val="24391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3907512"/>
        <c:crosses val="autoZero"/>
        <c:auto val="1"/>
        <c:lblAlgn val="ctr"/>
        <c:lblOffset val="10"/>
        <c:noMultiLvlLbl val="0"/>
      </c:catAx>
      <c:valAx>
        <c:axId val="2439075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4391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55982905982904"/>
          <c:y val="2.4092813051146383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6796863451057945"/>
                  <c:y val="-2.79982363315696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34327079369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5654398145231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0.39050000000000001</c:v>
                </c:pt>
                <c:pt idx="1">
                  <c:v>0.15559999999999999</c:v>
                </c:pt>
                <c:pt idx="2">
                  <c:v>9.4999999999999998E-3</c:v>
                </c:pt>
                <c:pt idx="3">
                  <c:v>0.1206</c:v>
                </c:pt>
                <c:pt idx="4">
                  <c:v>0.32379999999999998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5797112"/>
        <c:axId val="245798680"/>
      </c:barChart>
      <c:catAx>
        <c:axId val="24579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5798680"/>
        <c:crosses val="autoZero"/>
        <c:auto val="1"/>
        <c:lblAlgn val="ctr"/>
        <c:lblOffset val="10"/>
        <c:noMultiLvlLbl val="0"/>
      </c:catAx>
      <c:valAx>
        <c:axId val="245798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4579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55982905982904"/>
          <c:y val="2.4092813051146383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592516330735626"/>
                  <c:y val="5.5997023809523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12657814075237E-2"/>
                      <c:h val="9.746693121693120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503472222222223"/>
                  <c:y val="1.39991181657847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782350583642973"/>
                  <c:y val="-6.99955908289241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>
                  <c15:layout>
                    <c:manualLayout>
                      <c:w val="8.6629540598290602E-2"/>
                      <c:h val="8.346781305114638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55654398145231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3.8100000000000002E-2</c:v>
                </c:pt>
                <c:pt idx="1">
                  <c:v>2.2200000000000001E-2</c:v>
                </c:pt>
                <c:pt idx="2">
                  <c:v>6.6699999999999995E-2</c:v>
                </c:pt>
                <c:pt idx="3">
                  <c:v>0.28249999999999997</c:v>
                </c:pt>
                <c:pt idx="4">
                  <c:v>0.59050000000000002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6202360"/>
        <c:axId val="246207064"/>
      </c:barChart>
      <c:catAx>
        <c:axId val="246202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6207064"/>
        <c:crosses val="autoZero"/>
        <c:auto val="1"/>
        <c:lblAlgn val="ctr"/>
        <c:lblOffset val="10"/>
        <c:noMultiLvlLbl val="0"/>
      </c:catAx>
      <c:valAx>
        <c:axId val="2462070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4620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55982905982904"/>
          <c:y val="2.4092813051146383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59161324786324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34327079369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5654398145231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5.0799999999999998E-2</c:v>
                </c:pt>
                <c:pt idx="1">
                  <c:v>0.47939999999999999</c:v>
                </c:pt>
                <c:pt idx="2">
                  <c:v>0.20630000000000001</c:v>
                </c:pt>
                <c:pt idx="3">
                  <c:v>0.14599999999999999</c:v>
                </c:pt>
                <c:pt idx="4">
                  <c:v>0.11749999999999999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6201576"/>
        <c:axId val="246207456"/>
      </c:barChart>
      <c:catAx>
        <c:axId val="246201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6207456"/>
        <c:crosses val="autoZero"/>
        <c:auto val="1"/>
        <c:lblAlgn val="ctr"/>
        <c:lblOffset val="10"/>
        <c:noMultiLvlLbl val="0"/>
      </c:catAx>
      <c:valAx>
        <c:axId val="2462074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4620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55982905982904"/>
          <c:y val="2.4092813051146383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34327079369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5654398145231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5.0799999999999998E-2</c:v>
                </c:pt>
                <c:pt idx="1">
                  <c:v>9.8400000000000001E-2</c:v>
                </c:pt>
                <c:pt idx="2">
                  <c:v>8.2500000000000004E-2</c:v>
                </c:pt>
                <c:pt idx="3">
                  <c:v>0.28889999999999999</c:v>
                </c:pt>
                <c:pt idx="4">
                  <c:v>0.47939999999999999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не удовлетворен</c:v>
                </c:pt>
                <c:pt idx="2">
                  <c:v>скорее не удовлетворен,чем  удовлетворен</c:v>
                </c:pt>
                <c:pt idx="3">
                  <c:v>скорее удовлетворен,чем не удовлетворен</c:v>
                </c:pt>
                <c:pt idx="4">
                  <c:v>удовлетворен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6203536"/>
        <c:axId val="246205496"/>
      </c:barChart>
      <c:catAx>
        <c:axId val="24620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6205496"/>
        <c:crosses val="autoZero"/>
        <c:auto val="1"/>
        <c:lblAlgn val="ctr"/>
        <c:lblOffset val="10"/>
        <c:noMultiLvlLbl val="0"/>
      </c:catAx>
      <c:valAx>
        <c:axId val="246205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4620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30T14:44:59.267" idx="5">
    <p:pos x="5720" y="2983"/>
    <p:text>User2	30.09.2025
Информацией об объемах финансирования и сроках реализации инвестпроекта администрация Чистоозерного района не располагает</p:text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F886-F1E4-4A05-8953-4CCAEF18E48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0BB02-255E-41E6-A479-78EB9E7065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13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01.10.2025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758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491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807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>
                <a:solidFill>
                  <a:prstClr val="black"/>
                </a:solidFill>
              </a:rPr>
              <a:pPr/>
              <a:t>29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4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>
                <a:solidFill>
                  <a:prstClr val="black"/>
                </a:solidFill>
              </a:rPr>
              <a:pPr/>
              <a:t>30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76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>
                <a:solidFill>
                  <a:prstClr val="black"/>
                </a:solidFill>
              </a:rPr>
              <a:pPr/>
              <a:t>32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11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9691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687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937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>
                <a:solidFill>
                  <a:prstClr val="black"/>
                </a:solidFill>
              </a:rPr>
              <a:pPr/>
              <a:t>10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67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01.10.2025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01.10.2025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01.10.2025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2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3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2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2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01.10.2025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2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28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60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69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93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1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8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01.10.2025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20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08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5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0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01.10.2025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01.10.2025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01.10.2025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01.10.2025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01.10.2025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01.10.2025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01.10.2025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7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68.svg"/><Relationship Id="rId9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53.png"/><Relationship Id="rId4" Type="http://schemas.openxmlformats.org/officeDocument/2006/relationships/image" Target="../media/image1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93" Type="http://schemas.openxmlformats.org/officeDocument/2006/relationships/image" Target="../media/image332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57.png"/><Relationship Id="rId4" Type="http://schemas.openxmlformats.org/officeDocument/2006/relationships/image" Target="../media/image123.sv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21.xml"/><Relationship Id="rId26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31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5" Type="http://schemas.openxmlformats.org/officeDocument/2006/relationships/slide" Target="slide36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24" Type="http://schemas.openxmlformats.org/officeDocument/2006/relationships/slide" Target="slide34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33.xml"/><Relationship Id="rId28" Type="http://schemas.openxmlformats.org/officeDocument/2006/relationships/image" Target="../media/image2.png"/><Relationship Id="rId10" Type="http://schemas.openxmlformats.org/officeDocument/2006/relationships/slide" Target="slide10.xml"/><Relationship Id="rId19" Type="http://schemas.openxmlformats.org/officeDocument/2006/relationships/slide" Target="slide2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Relationship Id="rId22" Type="http://schemas.openxmlformats.org/officeDocument/2006/relationships/slide" Target="slide28.xml"/><Relationship Id="rId27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3" Type="http://schemas.openxmlformats.org/officeDocument/2006/relationships/image" Target="../media/image66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7.png"/><Relationship Id="rId10" Type="http://schemas.openxmlformats.org/officeDocument/2006/relationships/image" Target="../media/image137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png"/><Relationship Id="rId3" Type="http://schemas.openxmlformats.org/officeDocument/2006/relationships/image" Target="../media/image157.svg"/><Relationship Id="rId17" Type="http://schemas.openxmlformats.org/officeDocument/2006/relationships/image" Target="../media/image72.png"/><Relationship Id="rId2" Type="http://schemas.openxmlformats.org/officeDocument/2006/relationships/image" Target="../media/image70.png"/><Relationship Id="rId16" Type="http://schemas.openxmlformats.org/officeDocument/2006/relationships/image" Target="../media/image164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59.svg"/><Relationship Id="rId19" Type="http://schemas.openxmlformats.org/officeDocument/2006/relationships/image" Target="../media/image166.svg"/><Relationship Id="rId4" Type="http://schemas.openxmlformats.org/officeDocument/2006/relationships/image" Target="../media/image71.png"/><Relationship Id="rId22" Type="http://schemas.openxmlformats.org/officeDocument/2006/relationships/image" Target="../media/image5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emf"/><Relationship Id="rId17" Type="http://schemas.openxmlformats.org/officeDocument/2006/relationships/image" Target="../media/image76.png"/><Relationship Id="rId2" Type="http://schemas.openxmlformats.org/officeDocument/2006/relationships/image" Target="../media/image71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.emf"/><Relationship Id="rId17" Type="http://schemas.openxmlformats.org/officeDocument/2006/relationships/image" Target="../media/image78.png"/><Relationship Id="rId2" Type="http://schemas.openxmlformats.org/officeDocument/2006/relationships/image" Target="../media/image71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1.emf"/><Relationship Id="rId17" Type="http://schemas.openxmlformats.org/officeDocument/2006/relationships/image" Target="../media/image80.png"/><Relationship Id="rId2" Type="http://schemas.openxmlformats.org/officeDocument/2006/relationships/image" Target="../media/image71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3.emf"/><Relationship Id="rId17" Type="http://schemas.openxmlformats.org/officeDocument/2006/relationships/image" Target="../media/image82.png"/><Relationship Id="rId2" Type="http://schemas.openxmlformats.org/officeDocument/2006/relationships/image" Target="../media/image71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5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52.png"/><Relationship Id="rId4" Type="http://schemas.openxmlformats.org/officeDocument/2006/relationships/image" Target="../media/image11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8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svg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0" Type="http://schemas.openxmlformats.org/officeDocument/2006/relationships/image" Target="../media/image186.svg"/><Relationship Id="rId4" Type="http://schemas.openxmlformats.org/officeDocument/2006/relationships/image" Target="../media/image180.svg"/><Relationship Id="rId9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sv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12" Type="http://schemas.openxmlformats.org/officeDocument/2006/relationships/image" Target="../media/image19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4.svg"/><Relationship Id="rId11" Type="http://schemas.openxmlformats.org/officeDocument/2006/relationships/image" Target="../media/image102.png"/><Relationship Id="rId5" Type="http://schemas.openxmlformats.org/officeDocument/2006/relationships/image" Target="../media/image99.png"/><Relationship Id="rId10" Type="http://schemas.openxmlformats.org/officeDocument/2006/relationships/image" Target="../media/image196.svg"/><Relationship Id="rId4" Type="http://schemas.openxmlformats.org/officeDocument/2006/relationships/image" Target="../media/image192.svg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5.png"/><Relationship Id="rId12" Type="http://schemas.openxmlformats.org/officeDocument/2006/relationships/image" Target="../media/image21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svg"/><Relationship Id="rId11" Type="http://schemas.openxmlformats.org/officeDocument/2006/relationships/image" Target="../media/image107.png"/><Relationship Id="rId5" Type="http://schemas.openxmlformats.org/officeDocument/2006/relationships/image" Target="../media/image105.png"/><Relationship Id="rId10" Type="http://schemas.openxmlformats.org/officeDocument/2006/relationships/image" Target="../media/image214.svg"/><Relationship Id="rId4" Type="http://schemas.openxmlformats.org/officeDocument/2006/relationships/image" Target="../media/image210.svg"/><Relationship Id="rId9" Type="http://schemas.openxmlformats.org/officeDocument/2006/relationships/image" Target="../media/image106.png"/><Relationship Id="rId14" Type="http://schemas.openxmlformats.org/officeDocument/2006/relationships/image" Target="../media/image21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229.svg"/><Relationship Id="rId3" Type="http://schemas.openxmlformats.org/officeDocument/2006/relationships/image" Target="../media/image109.jpg"/><Relationship Id="rId7" Type="http://schemas.openxmlformats.org/officeDocument/2006/relationships/image" Target="../media/image225.sv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227.svg"/><Relationship Id="rId5" Type="http://schemas.openxmlformats.org/officeDocument/2006/relationships/image" Target="../media/image223.svg"/><Relationship Id="rId15" Type="http://schemas.openxmlformats.org/officeDocument/2006/relationships/image" Target="../media/image231.svg"/><Relationship Id="rId10" Type="http://schemas.openxmlformats.org/officeDocument/2006/relationships/image" Target="../media/image112.png"/><Relationship Id="rId4" Type="http://schemas.openxmlformats.org/officeDocument/2006/relationships/image" Target="../media/image110.png"/><Relationship Id="rId9" Type="http://schemas.openxmlformats.org/officeDocument/2006/relationships/image" Target="../media/image164.svg"/><Relationship Id="rId1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0.png"/><Relationship Id="rId7" Type="http://schemas.openxmlformats.org/officeDocument/2006/relationships/image" Target="../media/image21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99.svg"/><Relationship Id="rId5" Type="http://schemas.openxmlformats.org/officeDocument/2006/relationships/image" Target="../media/image115.jpg"/><Relationship Id="rId10" Type="http://schemas.openxmlformats.org/officeDocument/2006/relationships/image" Target="../media/image117.png"/><Relationship Id="rId4" Type="http://schemas.openxmlformats.org/officeDocument/2006/relationships/image" Target="../media/image223.svg"/><Relationship Id="rId9" Type="http://schemas.openxmlformats.org/officeDocument/2006/relationships/image" Target="../media/image23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6.png"/><Relationship Id="rId18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26.png"/><Relationship Id="rId18" Type="http://schemas.openxmlformats.org/officeDocument/2006/relationships/image" Target="../media/image57.svg"/><Relationship Id="rId3" Type="http://schemas.openxmlformats.org/officeDocument/2006/relationships/image" Target="../media/image22.png"/><Relationship Id="rId12" Type="http://schemas.openxmlformats.org/officeDocument/2006/relationships/image" Target="../media/image51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49.svg"/><Relationship Id="rId19" Type="http://schemas.openxmlformats.org/officeDocument/2006/relationships/image" Target="../media/image28.png"/><Relationship Id="rId4" Type="http://schemas.openxmlformats.org/officeDocument/2006/relationships/image" Target="../media/image43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30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37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11" Type="http://schemas.openxmlformats.org/officeDocument/2006/relationships/image" Target="../media/image35.png"/><Relationship Id="rId5" Type="http://schemas.openxmlformats.org/officeDocument/2006/relationships/chart" Target="../charts/chart5.xml"/><Relationship Id="rId10" Type="http://schemas.openxmlformats.org/officeDocument/2006/relationships/image" Target="../media/image34.png"/><Relationship Id="rId4" Type="http://schemas.openxmlformats.org/officeDocument/2006/relationships/chart" Target="../charts/chart4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 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5" y="6607261"/>
            <a:ext cx="86638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УПРАВЛЕНИЕМ ЭКОНОМИЧЕСКОГО РАЗВИТИЯ И ИМУЩЕСТВА АДМИНИСТРАЦИИ ЧИСТООЗЕРНОГО РАЙОНА НОВОСИБИРСКОЙ ОБЛАСТИ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</a:t>
            </a:r>
            <a:r>
              <a:rPr lang="x-none" sz="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ерб </a:t>
            </a:r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4" name="Picture 2" descr="C:\Documents and Settings\User\Мои документы\Мои рисунки\Новый рису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59708" y="1756464"/>
            <a:ext cx="1704079" cy="23400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194" y="158307"/>
            <a:ext cx="649187" cy="79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" y="1287977"/>
            <a:ext cx="650711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/>
          <p:cNvSpPr/>
          <p:nvPr/>
        </p:nvSpPr>
        <p:spPr>
          <a:xfrm>
            <a:off x="842067" y="1429319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750570" y="1525270"/>
            <a:ext cx="1744345" cy="1464945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723005" y="1525270"/>
            <a:ext cx="1816735" cy="1377315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91" name="Скругленный прямоугольник 190"/>
          <p:cNvSpPr/>
          <p:nvPr/>
        </p:nvSpPr>
        <p:spPr>
          <a:xfrm>
            <a:off x="750570" y="4714875"/>
            <a:ext cx="1799590" cy="1464945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92" name="Скругленный прямоугольник 191"/>
          <p:cNvSpPr/>
          <p:nvPr/>
        </p:nvSpPr>
        <p:spPr>
          <a:xfrm>
            <a:off x="3845738" y="4989163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750638" y="3031606"/>
            <a:ext cx="2815746" cy="1553711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3722881" y="3034392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x-none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</a:p>
          <a:p>
            <a:r>
              <a:rPr lang="ru-RU" altLang="x-none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altLang="x-non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81861" y="2233165"/>
            <a:ext cx="808646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alt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</a:t>
            </a:r>
            <a:r>
              <a:rPr lang="en-US" alt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 имя </a:t>
            </a:r>
            <a:r>
              <a:rPr lang="en-US" altLang="en-US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Покрова</a:t>
            </a:r>
            <a:r>
              <a:rPr lang="ru-RU" altLang="en-US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Пресвятой</a:t>
            </a:r>
            <a:r>
              <a:rPr lang="en-US" alt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Богородицы</a:t>
            </a:r>
            <a:r>
              <a:rPr lang="ru-RU" altLang="en-US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Покровка</a:t>
            </a:r>
            <a:r>
              <a:rPr lang="ru-RU" alt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803775" y="2443706"/>
            <a:ext cx="832313" cy="4770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Чистоозерный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94361" y="5797595"/>
            <a:ext cx="835560" cy="4770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Водонапорная 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башня (р.п. Чистоозерное)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910792" y="5478038"/>
            <a:ext cx="694107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природный заказник «Юдинский»</a:t>
            </a:r>
            <a:endParaRPr lang="ru-RU" altLang="en-US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952797" y="4009283"/>
            <a:ext cx="649348" cy="86895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купцов Поповых  (с.Чаячье)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825386" y="4114226"/>
            <a:ext cx="779514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Картинная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галерея  </a:t>
            </a: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Журавка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051059" y="1906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15 445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7051059" y="2284971"/>
            <a:ext cx="148132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г.</a:t>
            </a:r>
          </a:p>
        </p:txBody>
      </p:sp>
      <p:pic>
        <p:nvPicPr>
          <p:cNvPr id="208" name="Рисунок 207" descr="Банк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7051059" y="3158955"/>
            <a:ext cx="893839" cy="312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7051058" y="3536971"/>
            <a:ext cx="160014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краеведческим музеем 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г.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8446301" y="3189733"/>
            <a:ext cx="893835" cy="92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7051059" y="44098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7051059" y="4059116"/>
            <a:ext cx="589768" cy="180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016" y="6607261"/>
            <a:ext cx="7317882" cy="122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altLang="x-non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413000" y="326040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4500"/>
            <a:endParaRPr lang="zh-CN" altLang="en-US" sz="1600">
              <a:solidFill>
                <a:srgbClr val="2C2D2E"/>
              </a:solidFill>
              <a:ea typeface="Arial" panose="020B0604020202020204"/>
            </a:endParaRPr>
          </a:p>
        </p:txBody>
      </p:sp>
      <p:pic>
        <p:nvPicPr>
          <p:cNvPr id="7" name="Изображение 6" descr="музе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515" y="1502410"/>
            <a:ext cx="1952928" cy="1398905"/>
          </a:xfrm>
          <a:prstGeom prst="rect">
            <a:avLst/>
          </a:prstGeom>
        </p:spPr>
      </p:pic>
      <p:pic>
        <p:nvPicPr>
          <p:cNvPr id="10" name="Изображение 9" descr="Покровка,Церковь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50" y="1476628"/>
            <a:ext cx="1985107" cy="1402080"/>
          </a:xfrm>
          <a:prstGeom prst="rect">
            <a:avLst/>
          </a:prstGeom>
        </p:spPr>
      </p:pic>
      <p:pic>
        <p:nvPicPr>
          <p:cNvPr id="25" name="Рисунок 4" descr="C:\Users\user\Desktop\УЭРИиЗО\туризм\фото дома Поповых\дом Поповых 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396" y="3059917"/>
            <a:ext cx="2048677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6835241" y="5181886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051059" y="5555161"/>
            <a:ext cx="1120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Новосибирск и НСО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Омск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Томск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Кемерово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27" y="3089056"/>
            <a:ext cx="1923141" cy="14755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2"/>
          <a:stretch/>
        </p:blipFill>
        <p:spPr>
          <a:xfrm>
            <a:off x="807403" y="4778256"/>
            <a:ext cx="1952293" cy="17102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l="7408" t="13205" r="3836" b="12038"/>
          <a:stretch/>
        </p:blipFill>
        <p:spPr>
          <a:xfrm>
            <a:off x="3823623" y="4771257"/>
            <a:ext cx="1995394" cy="1759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0136" y="2706779"/>
            <a:ext cx="359695" cy="359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136" y="3981178"/>
            <a:ext cx="359695" cy="35969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026159" y="4755851"/>
            <a:ext cx="1872248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краеведческим музеем 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006853-1759-BDB6-6911-2586A3F1D762}"/>
              </a:ext>
            </a:extLst>
          </p:cNvPr>
          <p:cNvSpPr txBox="1"/>
          <p:nvPr/>
        </p:nvSpPr>
        <p:spPr>
          <a:xfrm>
            <a:off x="8660294" y="5456352"/>
            <a:ext cx="82559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Иркутск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40135" y="515921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939396" y="1172590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ОЗЕРО ЛЕЧЕБНОЕ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xmlns="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6" y="3724844"/>
            <a:ext cx="4504793" cy="280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23" y="868502"/>
            <a:ext cx="4212000" cy="2814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37" y="3868844"/>
            <a:ext cx="4202086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6" y="919509"/>
            <a:ext cx="4456182" cy="26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603423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Удаленность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областного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(528 км.)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технический уровень дорог. Отсутствие качественной автомобильной дороги, связывающей Чистоозерный район с соседними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территориями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федеральными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автотрассами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Дефицит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квалифицированных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 во всех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отраслях экономики, социальной сферы и муниципальном управлении. Существенная трудовая миграция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износа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жилищно- коммунальной, социальной  инфраструктуры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газификации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инвестиций в экономику и социальную сферу района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Резко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климат</a:t>
            </a: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B1C1E4"/>
              </a:buClr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4" y="5006859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негативных демографических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тенденций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Кадровая проблема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производства продукции животноводства вследствие существенного уменьшения поголовья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КРС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аварийности в коммунальной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сфере, отсутствие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очистных сооружений водоснабжения и водоотведения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недвижимого имущества учреждений образования  и культуры, морально и технически устаревшее здание центральной районной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больницы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269713"/>
            <a:ext cx="4410843" cy="1603424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Приграничное географическое положение (Республика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Казахстан)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железнодорожного сообщения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земельных ресурсов, пригодных для развития сельского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</a:t>
            </a:r>
          </a:p>
          <a:p>
            <a:pPr lvl="0">
              <a:buClr>
                <a:srgbClr val="4756A0"/>
              </a:buClr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природных ресурсов для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и рекреационного использования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свободных производственных мощностей на промышленных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предприятиях</a:t>
            </a:r>
          </a:p>
          <a:p>
            <a:pPr lvl="0">
              <a:buClr>
                <a:srgbClr val="4756A0"/>
              </a:buClr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 садоводство: два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выращиванию плодово-ягодных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объектов социальной инфраструктуры во всех поселениях района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40989" y="4976006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Активизация участия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национальных проектов и государственных программ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капитальный ремонт  автомобильной дороги "992 км а/д "Р-254"-Купино-Карасук" в Чистоозерном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районе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сельского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хозяйства и обрабатывающих производств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 рекреационных ресурсов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 по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направлениям 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охота 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рыбалка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площадок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40990" y="4081096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-АНАЛИЗ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3794" y="4052200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E3A1F18-C8FD-662B-51A3-107A6752E754}"/>
              </a:ext>
            </a:extLst>
          </p:cNvPr>
          <p:cNvSpPr/>
          <p:nvPr/>
        </p:nvSpPr>
        <p:spPr>
          <a:xfrm>
            <a:off x="706289" y="2815999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ГБУЗ НСО «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Чистоозерная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ЦРБ»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F5F73F42-371F-2F34-62E2-F9986F8AEC49}"/>
              </a:ext>
            </a:extLst>
          </p:cNvPr>
          <p:cNvSpPr/>
          <p:nvPr/>
        </p:nvSpPr>
        <p:spPr>
          <a:xfrm>
            <a:off x="5373811" y="2255461"/>
            <a:ext cx="453218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региональными властями по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увеличению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финансирования мероприятий 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реконструкции 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ремонта а/д 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«Купино- Карасук» в Чистоозерном районе в рамках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ГП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НСО  "Развитие автомобильных дорог регионального, межмуниципального и местного значения в Новосибирской области"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4C0EE43-459F-6637-F83C-7A653C502FBB}"/>
              </a:ext>
            </a:extLst>
          </p:cNvPr>
          <p:cNvSpPr/>
          <p:nvPr/>
        </p:nvSpPr>
        <p:spPr>
          <a:xfrm>
            <a:off x="695492" y="22921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автомобильной дороги Чистоозерное- Татарск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F1BEE2E5-F657-D956-969C-447ADF95A286}"/>
              </a:ext>
            </a:extLst>
          </p:cNvPr>
          <p:cNvSpPr/>
          <p:nvPr/>
        </p:nvSpPr>
        <p:spPr>
          <a:xfrm>
            <a:off x="788278" y="422825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Загрязнение окружающей среды, недостаточное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благоустройство территорий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81E8849A-1800-23CB-F996-3D8C17AB8429}"/>
              </a:ext>
            </a:extLst>
          </p:cNvPr>
          <p:cNvSpPr/>
          <p:nvPr/>
        </p:nvSpPr>
        <p:spPr>
          <a:xfrm>
            <a:off x="755989" y="3409187"/>
            <a:ext cx="44124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Плохая работа ливневой канализации , проблема затопления жилого сектора.       Высокий износ коммунальных сетей.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xmlns="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857436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FA05FBE1-9402-8F92-3DD2-E40ED63E9A37}"/>
              </a:ext>
            </a:extLst>
          </p:cNvPr>
          <p:cNvSpPr/>
          <p:nvPr/>
        </p:nvSpPr>
        <p:spPr>
          <a:xfrm>
            <a:off x="5435527" y="3409187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3D89FA1C-E56D-0734-E4B3-1C3105105AF9}"/>
              </a:ext>
            </a:extLst>
          </p:cNvPr>
          <p:cNvSpPr/>
          <p:nvPr/>
        </p:nvSpPr>
        <p:spPr>
          <a:xfrm>
            <a:off x="5410651" y="418040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Установка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дополнительных мусорных урн, проведение субботников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Реализация инициативных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проектов по благоустройству МО, участие в 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федеральном 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проекте 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«Формирование комфортной городской среды».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1559A64C-940D-910B-D7DC-DA4EA600BD15}"/>
              </a:ext>
            </a:extLst>
          </p:cNvPr>
          <p:cNvSpPr/>
          <p:nvPr/>
        </p:nvSpPr>
        <p:spPr>
          <a:xfrm>
            <a:off x="5433006" y="2875825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системы 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медицинских кадров. Обеспечение служебным жильем.</a:t>
            </a: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43829" y="3516974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07785" y="295340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xmlns="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5492" y="2292194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xmlns="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xmlns="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7884" y="4250874"/>
            <a:ext cx="360000" cy="360000"/>
          </a:xfrm>
          <a:prstGeom prst="rect">
            <a:avLst/>
          </a:prstGeom>
        </p:spPr>
      </p:pic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47143" y="4231569"/>
            <a:ext cx="365554" cy="365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A1CEDC-5BF3-DE19-BFD5-7AECF7D1DC3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водоотведения. Отсутствие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газоснабжения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A2D1DDE9-57E1-D977-7E4B-DD9915958E57}"/>
              </a:ext>
            </a:extLst>
          </p:cNvPr>
          <p:cNvSpPr/>
          <p:nvPr/>
        </p:nvSpPr>
        <p:spPr>
          <a:xfrm>
            <a:off x="3486694" y="141532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Низкое качество меж поселенческих и местных дорог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xmlns="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 всех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отраслях экономики и социальной сферы</a:t>
            </a:r>
            <a:endParaRPr kumimoji="0" lang="x-non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xmlns="" id="{56FC0C4E-E2BB-8AD4-BE7C-701CBC8E39F1}"/>
              </a:ext>
            </a:extLst>
          </p:cNvPr>
          <p:cNvSpPr/>
          <p:nvPr/>
        </p:nvSpPr>
        <p:spPr>
          <a:xfrm>
            <a:off x="5344034" y="141909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ежедневного железнодорожного сообщения до г. Новосибирская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xmlns="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Транспортная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инфраструктура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xmlns="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xmlns="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xmlns="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города, трудовая миграция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xmlns="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xmlns="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</a:t>
            </a:r>
            <a:r>
              <a:rPr kumimoji="0" lang="ru-RU" sz="7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Чистоозерного района </a:t>
            </a:r>
            <a:endParaRPr kumimoji="0" lang="ru-RU" sz="7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7C0825-8906-6602-ABCD-2F093B8A3C8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80" y="1461760"/>
            <a:ext cx="1700931" cy="2341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0" y="1111060"/>
            <a:ext cx="7132938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61009"/>
              </p:ext>
            </p:extLst>
          </p:nvPr>
        </p:nvGraphicFramePr>
        <p:xfrm>
          <a:off x="627015" y="1376762"/>
          <a:ext cx="9136390" cy="492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041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«Чистоозерное хлебоприемное предприятие»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хранению, сушке, переработке зерна.</a:t>
                      </a:r>
                    </a:p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муки, хлебобулочных и кондитерских изделий.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 (к-з)  им. Мичурина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культур. 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Разведение  крупного рогатого скота, производство  молока и мяса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«Шипицино»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культур.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Разведение  крупного рогатого скота, производство  молока.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«Чистоозерный плодопитомник»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плодово-ягодных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культур. 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культур.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Чистоозерный райпотребсоюз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торговля, общественное питание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«Чистоозерный электродный завод-Ферротитан»</a:t>
                      </a:r>
                      <a:endParaRPr lang="x-none" sz="900" b="1" i="0" spc="-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сварочных электродов</a:t>
                      </a:r>
                      <a:endParaRPr lang="x-none" sz="9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«Чистоозерное АТП»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Перевозки пассажиров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183076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«Комхоз»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08575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355084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837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5289750" y="4241712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продукции, работ и услуг за 2024 год  –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137,9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Произведено: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1,3 тыс. тонн сырого молока,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6,4 тыс. тонн зерна.</a:t>
            </a:r>
          </a:p>
          <a:p>
            <a:pPr lvl="0">
              <a:defRPr/>
            </a:pPr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Посевные площади зерновых культур более 3,0 тыс. га.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«Чистоозерное хлебоприемное предприятие»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2489CA34-5BEB-8A6F-06C5-F5487AAD713D}"/>
              </a:ext>
            </a:extLst>
          </p:cNvPr>
          <p:cNvSpPr/>
          <p:nvPr/>
        </p:nvSpPr>
        <p:spPr>
          <a:xfrm>
            <a:off x="627012" y="3969011"/>
            <a:ext cx="4497839" cy="2413682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lvl="0"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мощности: </a:t>
            </a:r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зерносушилки (1000 т в сутки);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мельница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т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час);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пекарня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т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сутки),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отгрузочные точки.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работ и услуг за 2024 год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100,9 млн. руб.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2024 год – 22,5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тонн.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 за пределы области за 2024 год – 18,5 тыс. тонн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x-none" dirty="0">
              <a:solidFill>
                <a:prstClr val="whit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AE43559E-585B-73F2-B81C-293EA77A378C}"/>
              </a:ext>
            </a:extLst>
          </p:cNvPr>
          <p:cNvSpPr/>
          <p:nvPr/>
        </p:nvSpPr>
        <p:spPr>
          <a:xfrm>
            <a:off x="5289755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сельскохозяйственный кооператив (колхоз) им. Мичурина</a:t>
            </a:r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32603C95-6E10-6D91-D725-80437CE13FAE}"/>
              </a:ext>
            </a:extLst>
          </p:cNvPr>
          <p:cNvSpPr/>
          <p:nvPr/>
        </p:nvSpPr>
        <p:spPr>
          <a:xfrm>
            <a:off x="5289747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рынке более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 услуги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хранению, сушке, переработке зерна.</a:t>
            </a:r>
          </a:p>
          <a:p>
            <a:pPr lvl="0" algn="ctr"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муки, хлебобулочных и кондитерских изделий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 продукции растениеводства и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животноводства в Чистоозерном районе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района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621447" y="2304923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endParaRPr lang="ru-RU" sz="7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зерновых культур, молока и мяса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развития и продовольственной безопасности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 концепции устойчивого развития и продовольственной безопасности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51F4428-9FCA-5063-D656-8F80EF03FD67}"/>
              </a:ext>
            </a:extLst>
          </p:cNvPr>
          <p:cNvSpPr/>
          <p:nvPr/>
        </p:nvSpPr>
        <p:spPr>
          <a:xfrm>
            <a:off x="2954593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туризма;</a:t>
            </a:r>
          </a:p>
          <a:p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</a:t>
            </a:r>
          </a:p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сельскохозяйственного производства; повышение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конкурентоспособности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продукции; повышение привлекательности жизни в сельской местности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E4CA7EB7-C354-EF11-6D62-CF3433AAF3E7}"/>
              </a:ext>
            </a:extLst>
          </p:cNvPr>
          <p:cNvSpPr/>
          <p:nvPr/>
        </p:nvSpPr>
        <p:spPr>
          <a:xfrm>
            <a:off x="5287739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конкурентоспособных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перерабатывающих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производств, в том числе использующих сырье местных товаропроизводителей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39C3BFB0-AC8C-DC51-95F1-FC5B2E117CFA}"/>
              </a:ext>
            </a:extLst>
          </p:cNvPr>
          <p:cNvSpPr/>
          <p:nvPr/>
        </p:nvSpPr>
        <p:spPr>
          <a:xfrm>
            <a:off x="5287739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популярности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района;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спроса на качественную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дорожно-транспортную инфраструктуру; повышение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</a:t>
            </a:r>
          </a:p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сельхозпродукции, рентабельности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сельхозтоваропроизводителей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оплаты труда работников сельского хозяйства, численности занятых в отрасли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E94A2F5-2793-E16F-26F2-58AAB470AE7B}"/>
              </a:ext>
            </a:extLst>
          </p:cNvPr>
          <p:cNvSpPr/>
          <p:nvPr/>
        </p:nvSpPr>
        <p:spPr>
          <a:xfrm>
            <a:off x="7620885" y="3349847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промышленного производства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местных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5A205FB9-C2AC-0FA9-A12E-99D0E94D43CB}"/>
              </a:ext>
            </a:extLst>
          </p:cNvPr>
          <p:cNvSpPr/>
          <p:nvPr/>
        </p:nvSpPr>
        <p:spPr>
          <a:xfrm>
            <a:off x="7620885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улучшение дорожно-транспортной инфраструктуры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туристической привлекательности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округа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объема инвестиций в основной капитал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</a:t>
            </a:r>
          </a:p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зерна, пищевая промышленность, сварочные электроды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8EA64575-B412-1ABF-E226-D9E08A3F70D2}"/>
              </a:ext>
            </a:extLst>
          </p:cNvPr>
          <p:cNvSpPr/>
          <p:nvPr/>
        </p:nvSpPr>
        <p:spPr>
          <a:xfrm>
            <a:off x="621447" y="435190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АДМИНИСТРАТИВНАЯ</a:t>
            </a: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СОПУСТВУЮЩИЕ ДОПОЛНИТЕЛЬНЫЕ УСЛУГИ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Туризм, инвестиции</a:t>
            </a:r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xmlns="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:a16="http://schemas.microsoft.com/office/drawing/2014/main" xmlns="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4446337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Посевы со сплошной заливкой">
            <a:extLst>
              <a:ext uri="{FF2B5EF4-FFF2-40B4-BE49-F238E27FC236}">
                <a16:creationId xmlns="" xmlns:a16="http://schemas.microsoft.com/office/drawing/2014/main" id="{A92B0F57-528B-3006-0596-95222381C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53270" y="230492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82136"/>
              </p:ext>
            </p:extLst>
          </p:nvPr>
        </p:nvGraphicFramePr>
        <p:xfrm>
          <a:off x="627015" y="1376761"/>
          <a:ext cx="9136390" cy="501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endParaRPr lang="ru-RU" sz="900" b="1" i="0" spc="-1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900" b="1" i="0" spc="-1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"Куратов"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хозяйство.</a:t>
                      </a:r>
                    </a:p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зерносушильного комплекса VENTUM -20C</a:t>
                      </a:r>
                    </a:p>
                    <a:p>
                      <a:pPr algn="l"/>
                      <a:endParaRPr lang="ru-RU" sz="9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двух силосных емкостей для хранения зерна объемом на 2000 тонн каждая и двух экспедиционных емкостей объемом на 150 тонн каждая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</a:t>
                      </a:r>
                    </a:p>
                    <a:p>
                      <a:pPr algn="ctr"/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 р.п. Чистоозерное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автомобильной дороги в р.п. Чистоозерное, ул. Гагарина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Территориальное управление автомобильных дорог Новосибирской области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автомобильной дороги "992 к а/д "Р-254"- Купино-Карасук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автомобильной дороги "992 к а/д "Р-254"- Купино-Карасук "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54551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Богомолов Н.В.</a:t>
                      </a:r>
                    </a:p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Пищевая промышленность.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цеха по производству полуфабрикатов, строительство магазина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517265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956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60" y="2194662"/>
            <a:ext cx="359695" cy="359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9" y="3232140"/>
            <a:ext cx="359695" cy="359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58" y="4269618"/>
            <a:ext cx="359695" cy="359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58" y="5317246"/>
            <a:ext cx="359695" cy="365792"/>
          </a:xfrm>
          <a:prstGeom prst="rect">
            <a:avLst/>
          </a:prstGeom>
          <a:solidFill>
            <a:srgbClr val="4756A0"/>
          </a:solidFill>
          <a:ln>
            <a:solidFill>
              <a:srgbClr val="4756A0"/>
            </a:solidFill>
          </a:ln>
        </p:spPr>
      </p:pic>
    </p:spTree>
    <p:extLst>
      <p:ext uri="{BB962C8B-B14F-4D97-AF65-F5344CB8AC3E}">
        <p14:creationId xmlns:p14="http://schemas.microsoft.com/office/powerpoint/2010/main" val="42274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3" name="Скругленный прямоугольник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F8B28C6-1651-9980-1E5F-C6B458F2F1A1}"/>
              </a:ext>
            </a:extLst>
          </p:cNvPr>
          <p:cNvSpPr/>
          <p:nvPr/>
        </p:nvSpPr>
        <p:spPr>
          <a:xfrm>
            <a:off x="2837397" y="1621099"/>
            <a:ext cx="24712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4234885-2CC9-FBA4-82F4-03F3F6FAF1A2}"/>
              </a:ext>
            </a:extLst>
          </p:cNvPr>
          <p:cNvSpPr/>
          <p:nvPr/>
        </p:nvSpPr>
        <p:spPr>
          <a:xfrm>
            <a:off x="5522667" y="1621099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48F2C18-BA61-DB3F-DB4D-1EA65A153B41}"/>
              </a:ext>
            </a:extLst>
          </p:cNvPr>
          <p:cNvSpPr/>
          <p:nvPr/>
        </p:nvSpPr>
        <p:spPr>
          <a:xfrm>
            <a:off x="6667324" y="1621099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962CB95-2F07-0A93-94AF-805D4F03CC79}"/>
              </a:ext>
            </a:extLst>
          </p:cNvPr>
          <p:cNvSpPr/>
          <p:nvPr/>
        </p:nvSpPr>
        <p:spPr>
          <a:xfrm>
            <a:off x="652494" y="2001825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2F83141-206C-9DF3-A2A1-1138F01FB8EF}"/>
              </a:ext>
            </a:extLst>
          </p:cNvPr>
          <p:cNvSpPr/>
          <p:nvPr/>
        </p:nvSpPr>
        <p:spPr>
          <a:xfrm>
            <a:off x="2880084" y="1984175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122DA99-B345-D5C4-6A61-4F561B654E46}"/>
              </a:ext>
            </a:extLst>
          </p:cNvPr>
          <p:cNvSpPr/>
          <p:nvPr/>
        </p:nvSpPr>
        <p:spPr>
          <a:xfrm>
            <a:off x="4906333" y="2001825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9CB1A23-A8E5-A885-CE49-DE27A6210219}"/>
              </a:ext>
            </a:extLst>
          </p:cNvPr>
          <p:cNvSpPr/>
          <p:nvPr/>
        </p:nvSpPr>
        <p:spPr>
          <a:xfrm>
            <a:off x="713356" y="2390424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C2C6496-E405-0572-3A2E-0622CDBB04B7}"/>
              </a:ext>
            </a:extLst>
          </p:cNvPr>
          <p:cNvSpPr/>
          <p:nvPr/>
        </p:nvSpPr>
        <p:spPr>
          <a:xfrm>
            <a:off x="2849253" y="2390424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9E42F679-B67E-2B36-9053-A009E24085BE}"/>
              </a:ext>
            </a:extLst>
          </p:cNvPr>
          <p:cNvSpPr/>
          <p:nvPr/>
        </p:nvSpPr>
        <p:spPr>
          <a:xfrm>
            <a:off x="6761040" y="2342309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19-20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18" action="ppaction://hlinksldjump"/>
            <a:extLst>
              <a:ext uri="{FF2B5EF4-FFF2-40B4-BE49-F238E27FC236}">
                <a16:creationId xmlns:a16="http://schemas.microsoft.com/office/drawing/2014/main" xmlns="" id="{9E53BF86-1510-F8F5-9329-DC7C0BBD49F9}"/>
              </a:ext>
            </a:extLst>
          </p:cNvPr>
          <p:cNvSpPr/>
          <p:nvPr/>
        </p:nvSpPr>
        <p:spPr>
          <a:xfrm>
            <a:off x="713356" y="2771394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30167278-D764-DCFC-2F5E-16D4076AD1D6}"/>
              </a:ext>
            </a:extLst>
          </p:cNvPr>
          <p:cNvSpPr/>
          <p:nvPr/>
        </p:nvSpPr>
        <p:spPr>
          <a:xfrm>
            <a:off x="2820142" y="2772402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C5F7063F-CAAD-7F9A-7DB5-AB1DA07FCC1E}"/>
              </a:ext>
            </a:extLst>
          </p:cNvPr>
          <p:cNvSpPr/>
          <p:nvPr/>
        </p:nvSpPr>
        <p:spPr>
          <a:xfrm>
            <a:off x="7410638" y="2786026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29-30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9C10948B-9597-D731-360F-BF2BC1F5DD42}"/>
              </a:ext>
            </a:extLst>
          </p:cNvPr>
          <p:cNvSpPr/>
          <p:nvPr/>
        </p:nvSpPr>
        <p:spPr>
          <a:xfrm>
            <a:off x="734449" y="3125271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7CB25E6-C738-DA08-23FB-0FEDD7D0C73A}"/>
              </a:ext>
            </a:extLst>
          </p:cNvPr>
          <p:cNvSpPr/>
          <p:nvPr/>
        </p:nvSpPr>
        <p:spPr>
          <a:xfrm>
            <a:off x="3847130" y="3142879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20F99971-D33B-3B10-6865-F7DD040B7BFD}"/>
              </a:ext>
            </a:extLst>
          </p:cNvPr>
          <p:cNvSpPr/>
          <p:nvPr/>
        </p:nvSpPr>
        <p:spPr>
          <a:xfrm>
            <a:off x="5009933" y="3160835"/>
            <a:ext cx="1151731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746F36A0-F46C-5E8C-2C05-CC75481F2D66}"/>
              </a:ext>
            </a:extLst>
          </p:cNvPr>
          <p:cNvSpPr/>
          <p:nvPr/>
        </p:nvSpPr>
        <p:spPr>
          <a:xfrm>
            <a:off x="6350057" y="3137455"/>
            <a:ext cx="174491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hlinkClick r:id="rId25" action="ppaction://hlinksldjump"/>
            <a:extLst>
              <a:ext uri="{FF2B5EF4-FFF2-40B4-BE49-F238E27FC236}">
                <a16:creationId xmlns:a16="http://schemas.microsoft.com/office/drawing/2014/main" xmlns="" id="{B22060BD-0659-5DA3-652D-FDD80C7D6AFD}"/>
              </a:ext>
            </a:extLst>
          </p:cNvPr>
          <p:cNvSpPr/>
          <p:nvPr/>
        </p:nvSpPr>
        <p:spPr>
          <a:xfrm>
            <a:off x="734449" y="3498589"/>
            <a:ext cx="194094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35-36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029B849-BBFE-D583-1092-C2F3C544AF93}"/>
              </a:ext>
            </a:extLst>
          </p:cNvPr>
          <p:cNvSpPr/>
          <p:nvPr/>
        </p:nvSpPr>
        <p:spPr>
          <a:xfrm>
            <a:off x="5416339" y="2772402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795F0490-A705-4B6C-7CFA-B866052CC901}"/>
              </a:ext>
            </a:extLst>
          </p:cNvPr>
          <p:cNvSpPr/>
          <p:nvPr/>
        </p:nvSpPr>
        <p:spPr>
          <a:xfrm>
            <a:off x="4708859" y="2383969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85586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УПРАВЛЕНИЕМ ЭКОНОМИЧЕСКОГО РАЗВИТИЯ АДМИНИСТРАЦИИ ЧИСТООЗЕРНОГО РАЙОНА НОВОСИБИРСКОЙ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39194" y="158307"/>
            <a:ext cx="64918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51447"/>
              </p:ext>
            </p:extLst>
          </p:nvPr>
        </p:nvGraphicFramePr>
        <p:xfrm>
          <a:off x="627015" y="1376761"/>
          <a:ext cx="9136390" cy="497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Сеть АЗС «Оптима»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Потребительский рынок.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АЗС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 р.п. Чистоозерное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фонтана и зоны отдыха на Центральной площади в р.п. Чистоозерное</a:t>
                      </a: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1063372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«Чистоозерное ХПП»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зерна.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асфальтобетонной площадки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54320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ПСК( колхоз) им. Мичурина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зерносушилки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517265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956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9" y="3232140"/>
            <a:ext cx="359695" cy="359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7" y="2184512"/>
            <a:ext cx="359695" cy="359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71" y="4361634"/>
            <a:ext cx="384081" cy="390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57" y="5341763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041D042B-3B53-D8B6-B4DC-E053370D7C6B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</a:p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БИЗНЕС</a:t>
            </a:r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CB5D2CC5-5135-0057-EAB2-D6909D185EC2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ДОРОЖНАЯ ИНФРАСТРУКТУРА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94B40483-324B-CDF9-5457-8B58D46D878F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КОММУНАЛЬНАЯ ИНФРАСТРУКТУРА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3238D4C-D3CA-3C40-9E20-F77BB5E78E3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1200" b="1" dirty="0" smtClean="0"/>
              <a:t>СОЦИАЛЬНАЯ ИНФРАСТРУКТУРА</a:t>
            </a:r>
            <a:endParaRPr lang="x-none" sz="1200" b="1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3B229075-F001-5284-9486-1B571DB05AE7}"/>
              </a:ext>
            </a:extLst>
          </p:cNvPr>
          <p:cNvSpPr/>
          <p:nvPr/>
        </p:nvSpPr>
        <p:spPr>
          <a:xfrm>
            <a:off x="7591596" y="2331693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39F97C97-8F87-4D15-DD0F-74FDCD782132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337F781C-DC1B-0C6C-6FC9-D556840BFDCD}"/>
              </a:ext>
            </a:extLst>
          </p:cNvPr>
          <p:cNvSpPr/>
          <p:nvPr/>
        </p:nvSpPr>
        <p:spPr>
          <a:xfrm>
            <a:off x="2954593" y="2269714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3EB81144-74B3-A3ED-2E67-D01C2E3D9989}"/>
              </a:ext>
            </a:extLst>
          </p:cNvPr>
          <p:cNvSpPr/>
          <p:nvPr/>
        </p:nvSpPr>
        <p:spPr>
          <a:xfrm>
            <a:off x="5150592" y="2276787"/>
            <a:ext cx="2196000" cy="405083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:a16="http://schemas.microsoft.com/office/drawing/2014/main" xmlns="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24995" y="2397281"/>
            <a:ext cx="360000" cy="3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46129F-8145-0BA3-6ADE-B0F0649B9EA3}"/>
              </a:ext>
            </a:extLst>
          </p:cNvPr>
          <p:cNvSpPr txBox="1"/>
          <p:nvPr/>
        </p:nvSpPr>
        <p:spPr>
          <a:xfrm>
            <a:off x="825399" y="2889210"/>
            <a:ext cx="190038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и капитальный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 км.  автомобильной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дороги "992 к а/д "Р-254"- Купино-Карасук " 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улично-дорожной сети населенных пунктов Чистоозерного района</a:t>
            </a:r>
            <a:endParaRPr lang="en-US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en-US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45CBD2-909E-A10E-31BD-6D04FACA9677}"/>
              </a:ext>
            </a:extLst>
          </p:cNvPr>
          <p:cNvSpPr txBox="1"/>
          <p:nvPr/>
        </p:nvSpPr>
        <p:spPr>
          <a:xfrm>
            <a:off x="3147408" y="2889210"/>
            <a:ext cx="190038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системы водоснабжения в р.п. Чистоозерное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модульной установки водоподготовки в с. Журавка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газопровода в р.п. Чистоозерное, селах  Журавка,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Елизаветинка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п.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Яблоневка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Ольховка, д.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Очкино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очистных сооружений водоснабжения и водоотведения в р.п. Чистоозерное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6545CB-8A76-A6A7-72FB-255EE557C593}"/>
              </a:ext>
            </a:extLst>
          </p:cNvPr>
          <p:cNvSpPr txBox="1"/>
          <p:nvPr/>
        </p:nvSpPr>
        <p:spPr>
          <a:xfrm>
            <a:off x="5469033" y="2889210"/>
            <a:ext cx="1900383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комплекса зданий ГБУЗ НСО "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Чистоозерная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в селах Варваровка и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Елизаветинка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Капитальные ремонты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недвижимого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имущества образовательных организаций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Капитальный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ремонт административного здания Центра социальной защиты населения, Отделений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Милосердия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универсальной спортивной площадки 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Чистоозерное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служебного жилья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DCC2DF-5EF1-D88D-3BB7-59FF7AF74F4E}"/>
              </a:ext>
            </a:extLst>
          </p:cNvPr>
          <p:cNvSpPr txBox="1"/>
          <p:nvPr/>
        </p:nvSpPr>
        <p:spPr>
          <a:xfrm>
            <a:off x="7819818" y="2889210"/>
            <a:ext cx="190038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рекреационного туризма, туризма по направлению «Охота и рыбалка»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товарного рыбоводства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кирпича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пчеловодства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производства по переработке плодово-ягодной продукции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916" y="2290990"/>
            <a:ext cx="359695" cy="35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6176" y="2249916"/>
            <a:ext cx="359695" cy="359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268" y="2290990"/>
            <a:ext cx="359695" cy="359695"/>
          </a:xfrm>
          <a:prstGeom prst="rect">
            <a:avLst/>
          </a:prstGeom>
          <a:solidFill>
            <a:srgbClr val="4756A0"/>
          </a:solidFill>
        </p:spPr>
      </p:pic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1564439" y="5006272"/>
            <a:ext cx="6755695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ресурсных мощностях, транспортной и инженерной инфраструктуре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Чистоозерного района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https://chistoozernoe.nso.ru/page/2023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1539089" y="5676970"/>
            <a:ext cx="6980221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 Администрации Чистоозерного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района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chistoozernoe.nso.ru/page/4126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:a16="http://schemas.microsoft.com/office/drawing/2014/main" xmlns="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4439" y="3228921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2357824" y="1428974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x-none" dirty="0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ED5127D8-F80B-2E74-96D7-6C60603119FC}"/>
              </a:ext>
            </a:extLst>
          </p:cNvPr>
          <p:cNvSpPr/>
          <p:nvPr/>
        </p:nvSpPr>
        <p:spPr>
          <a:xfrm>
            <a:off x="627016" y="2760413"/>
            <a:ext cx="7892294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1984287" y="2874750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4717205" y="1543172"/>
            <a:ext cx="3264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3136172" y="2026702"/>
            <a:ext cx="34186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8F919B7-90B8-C9E2-4B26-E6EE9FAC0F10}"/>
              </a:ext>
            </a:extLst>
          </p:cNvPr>
          <p:cNvSpPr txBox="1"/>
          <p:nvPr/>
        </p:nvSpPr>
        <p:spPr>
          <a:xfrm>
            <a:off x="2128543" y="3175041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28,78 руб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0DEA080-6B2C-362A-231A-C9436F916D74}"/>
              </a:ext>
            </a:extLst>
          </p:cNvPr>
          <p:cNvSpPr txBox="1"/>
          <p:nvPr/>
        </p:nvSpPr>
        <p:spPr>
          <a:xfrm>
            <a:off x="2084441" y="3857882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23,19 руб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6022624" y="3370361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7,53 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6022624" y="3995915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3010,69 руб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09313" y="5094472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09313" y="5811970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xmlns="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86477" y="3322926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:a16="http://schemas.microsoft.com/office/drawing/2014/main" xmlns="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384439" y="3825482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xmlns="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396845" y="3974469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2276819" y="1288841"/>
            <a:ext cx="5045169" cy="702921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3416829" y="1401546"/>
            <a:ext cx="341863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ПЛОЩАДКА № 1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2" y="2211817"/>
            <a:ext cx="5232196" cy="3472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94" y="2645460"/>
            <a:ext cx="4138330" cy="2605179"/>
          </a:xfrm>
          <a:prstGeom prst="rect">
            <a:avLst/>
          </a:prstGeom>
        </p:spPr>
      </p:pic>
      <p:pic>
        <p:nvPicPr>
          <p:cNvPr id="32" name="Рисунок 31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99848" y="5855744"/>
            <a:ext cx="360000" cy="360000"/>
          </a:xfrm>
          <a:prstGeom prst="rect">
            <a:avLst/>
          </a:prstGeom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1559848" y="5781503"/>
            <a:ext cx="6755695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ресурсных мощностях, транспортной и инженерной инфраструктуре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Чистоозерного района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https://chistoozernoe.nso.ru/page/2023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2276819" y="1288841"/>
            <a:ext cx="5045169" cy="702921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3416829" y="1401546"/>
            <a:ext cx="341863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ПЛОЩАДКА №2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99848" y="5855744"/>
            <a:ext cx="360000" cy="360000"/>
          </a:xfrm>
          <a:prstGeom prst="rect">
            <a:avLst/>
          </a:prstGeom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1559848" y="5781503"/>
            <a:ext cx="6755695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ресурсных мощностях, транспортной и инженерной инфраструктуре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Чистоозерного района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https://chistoozernoe.nso.ru/page/2023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7696" y="2150400"/>
            <a:ext cx="5142367" cy="3472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77758" y="2606658"/>
            <a:ext cx="4409839" cy="27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9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2276819" y="1288841"/>
            <a:ext cx="5045169" cy="702921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3416829" y="1401546"/>
            <a:ext cx="341863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ПЛОЩАДКА № 3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99848" y="5855744"/>
            <a:ext cx="360000" cy="360000"/>
          </a:xfrm>
          <a:prstGeom prst="rect">
            <a:avLst/>
          </a:prstGeom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1559848" y="5781503"/>
            <a:ext cx="6755695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ресурсных мощностях, транспортной и инженерной инфраструктуре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Чистоозерного района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https://chistoozernoe.nso.ru/page/2023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150" y="2187520"/>
            <a:ext cx="5202234" cy="3276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1783" y="2648952"/>
            <a:ext cx="4455814" cy="26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96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2150070" y="1239987"/>
            <a:ext cx="5045169" cy="702921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3416829" y="1401546"/>
            <a:ext cx="341863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ПЛОЩАДКА № 4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67016" y="4509379"/>
            <a:ext cx="360000" cy="360000"/>
          </a:xfrm>
          <a:prstGeom prst="rect">
            <a:avLst/>
          </a:prstGeom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79766" y="4873150"/>
            <a:ext cx="3767957" cy="821479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ресурсных мощностях, транспортной и инженерной инфраструктуре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Чистоозерного района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https://chistoozernoe.nso.ru/page/2023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235" y="1978651"/>
            <a:ext cx="6072142" cy="2240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00288" y="4245927"/>
            <a:ext cx="5587309" cy="22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29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2059536" y="1250886"/>
            <a:ext cx="5045169" cy="702921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3416829" y="1401546"/>
            <a:ext cx="341863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ПЛОЩАДКА № 5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8989" y="4922656"/>
            <a:ext cx="360000" cy="360000"/>
          </a:xfrm>
          <a:prstGeom prst="rect">
            <a:avLst/>
          </a:prstGeom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55904" y="5286830"/>
            <a:ext cx="3556429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ресурсных мощностях, транспортной и инженерной инфраструктуре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Чистоозерного района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https://chistoozernoe.nso.ru/page/2023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28789" y="2022082"/>
            <a:ext cx="5998984" cy="2761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5277" y="3981578"/>
            <a:ext cx="5478855" cy="2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7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xmlns="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Минимальна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или отсутствует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инфраструктура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xmlns="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xmlns="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:a16="http://schemas.microsoft.com/office/drawing/2014/main" xmlns="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1177416" y="2396093"/>
            <a:ext cx="1456918" cy="75735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639E1C2B-6618-B164-86D8-41D1A9B3E5DC}"/>
              </a:ext>
            </a:extLst>
          </p:cNvPr>
          <p:cNvSpPr/>
          <p:nvPr/>
        </p:nvSpPr>
        <p:spPr>
          <a:xfrm>
            <a:off x="5719052" y="1495728"/>
            <a:ext cx="1456918" cy="773439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CCE1A1AC-DAEB-CCA8-8C14-0F60DB7AEE2B}"/>
              </a:ext>
            </a:extLst>
          </p:cNvPr>
          <p:cNvSpPr/>
          <p:nvPr/>
        </p:nvSpPr>
        <p:spPr>
          <a:xfrm>
            <a:off x="4135167" y="3340710"/>
            <a:ext cx="1487775" cy="13849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ww.fondmsp.ru/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34A64A6B-D22A-7DF3-6ECE-D890B8000BAF}"/>
              </a:ext>
            </a:extLst>
          </p:cNvPr>
          <p:cNvSpPr/>
          <p:nvPr/>
        </p:nvSpPr>
        <p:spPr>
          <a:xfrm>
            <a:off x="7071211" y="3294183"/>
            <a:ext cx="1591287" cy="18411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https://www.microfund.ru/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Picture background">
            <a:extLst>
              <a:ext uri="{FF2B5EF4-FFF2-40B4-BE49-F238E27FC236}">
                <a16:creationId xmlns="" xmlns:a16="http://schemas.microsoft.com/office/drawing/2014/main" id="{953CF9E7-E749-430F-B530-35D1F626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82" y="1347078"/>
            <a:ext cx="2063006" cy="13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2" y="1495728"/>
            <a:ext cx="2782905" cy="1260000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74798" y="3346938"/>
            <a:ext cx="1400561" cy="13227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https://mbnso.ru/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2" y="1345613"/>
            <a:ext cx="2181603" cy="12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46" y="3672698"/>
            <a:ext cx="900000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46" y="4594869"/>
            <a:ext cx="1138378" cy="540000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FEF74B3-ADEE-BCE6-D097-03A5BBB0295C}"/>
              </a:ext>
            </a:extLst>
          </p:cNvPr>
          <p:cNvSpPr/>
          <p:nvPr/>
        </p:nvSpPr>
        <p:spPr>
          <a:xfrm>
            <a:off x="627016" y="5241508"/>
            <a:ext cx="1690671" cy="15435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novosibobl.tpprf.ru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07" y="3804035"/>
            <a:ext cx="1917815" cy="756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34A64A6B-D22A-7DF3-6ECE-D890B8000BAF}"/>
              </a:ext>
            </a:extLst>
          </p:cNvPr>
          <p:cNvSpPr/>
          <p:nvPr/>
        </p:nvSpPr>
        <p:spPr>
          <a:xfrm>
            <a:off x="4285957" y="5134569"/>
            <a:ext cx="1591287" cy="18411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://cormsp/ru</a:t>
            </a: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721766" y="1367915"/>
            <a:ext cx="2735908" cy="2027457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6596510" y="1369340"/>
            <a:ext cx="3132576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110037-3A58-CDB8-8B41-6D6ADB92766C}"/>
              </a:ext>
            </a:extLst>
          </p:cNvPr>
          <p:cNvSpPr/>
          <p:nvPr/>
        </p:nvSpPr>
        <p:spPr>
          <a:xfrm>
            <a:off x="5098599" y="3575927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ТУРИСТИЧЕСКИЕ ОБЪЕКТЫ</a:t>
            </a:r>
          </a:p>
          <a:p>
            <a:pPr algn="ctr"/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музей, 2 картинные галереи,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Церковь «Во имя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Покрова Пресвятой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Богородицы»,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дома купцов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Поповых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7AF33646-60BD-565C-82E8-1721DFF34B21}"/>
              </a:ext>
            </a:extLst>
          </p:cNvPr>
          <p:cNvSpPr/>
          <p:nvPr/>
        </p:nvSpPr>
        <p:spPr>
          <a:xfrm>
            <a:off x="568756" y="3596589"/>
            <a:ext cx="2231334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A7518F92-BC1F-8F09-057D-3379ABC330B5}"/>
              </a:ext>
            </a:extLst>
          </p:cNvPr>
          <p:cNvSpPr/>
          <p:nvPr/>
        </p:nvSpPr>
        <p:spPr>
          <a:xfrm>
            <a:off x="2908665" y="3581358"/>
            <a:ext cx="2090345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pPr lvl="0"/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7554849" y="3560193"/>
            <a:ext cx="2232747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pPr lvl="0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endParaRPr lang="ru-RU" sz="11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Железнодорожный </a:t>
            </a: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автомобильный 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x-none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2107114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РАЗВИТОЕ СЕЛЬСКОХОЗЯЙСТВЕННОЕ ПРОИЗВОДСТВО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сельскохозяйственного назначения – 369,5 тыс. га (64% территории). 11 предприятий и 67 КФХ.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E19CD4-5254-3EFD-22F9-39923BAB964A}"/>
              </a:ext>
            </a:extLst>
          </p:cNvPr>
          <p:cNvSpPr txBox="1"/>
          <p:nvPr/>
        </p:nvSpPr>
        <p:spPr>
          <a:xfrm>
            <a:off x="769545" y="4158218"/>
            <a:ext cx="1801639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ПРОИЗВОДСТВЕННЫЕ МОЩНОСТИ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Мясокомбинат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электродный завод</a:t>
            </a:r>
            <a:endParaRPr lang="x-none" dirty="0">
              <a:solidFill>
                <a:prstClr val="white"/>
              </a:solidFill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7043596" y="1873813"/>
            <a:ext cx="2293993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РЕКРЕАЦИОННЫХ и ОХОТНИЧЬЕ-ПРОМЫСЛОВЫХ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</a:p>
          <a:p>
            <a:pPr lvl="0"/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Лечебные 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 и грязи, природоохранные 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зоны, рыба, водоплавающая птица и проч.</a:t>
            </a:r>
            <a:endParaRPr lang="x-none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10694" y="3625721"/>
            <a:ext cx="361736" cy="361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253" y="1444523"/>
            <a:ext cx="512108" cy="506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3903" y="3596589"/>
            <a:ext cx="365792" cy="3718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4151213" y="1911123"/>
            <a:ext cx="201585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ПРИРОДНЫХ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Пески, суглинки кирпичные, натриевые соли, водные ресурсы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Производство со сплошной заливкой">
            <a:extLst>
              <a:ext uri="{FF2B5EF4-FFF2-40B4-BE49-F238E27FC236}">
                <a16:creationId xmlns:lc="http://schemas.openxmlformats.org/drawingml/2006/lockedCanvas" xmlns=""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4123" y="3651416"/>
            <a:ext cx="317061" cy="3170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104" y="3243056"/>
            <a:ext cx="365792" cy="371888"/>
          </a:xfrm>
          <a:prstGeom prst="rect">
            <a:avLst/>
          </a:prstGeom>
        </p:spPr>
      </p:pic>
      <p:pic>
        <p:nvPicPr>
          <p:cNvPr id="34" name="Рисунок 33" descr="Русский Каседрал со сплошной заливкой">
            <a:extLst>
              <a:ext uri="{FF2B5EF4-FFF2-40B4-BE49-F238E27FC236}">
                <a16:creationId xmlns:lc="http://schemas.openxmlformats.org/drawingml/2006/lockedCanvas"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012468" y="3626051"/>
            <a:ext cx="312963" cy="312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7610" y="1406077"/>
            <a:ext cx="359695" cy="359695"/>
          </a:xfrm>
          <a:prstGeom prst="rect">
            <a:avLst/>
          </a:prstGeom>
          <a:solidFill>
            <a:srgbClr val="F1F1F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3937" y="1401546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ПРОМЫШЛЕННОСТИ, ТОРГОВЛИ И ПРЕДПРИНИМАТЕЛЬСТВА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 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xmlns="" id="{2BB5EBE9-65B5-B62A-9463-A385D023A95B}"/>
              </a:ext>
            </a:extLst>
          </p:cNvPr>
          <p:cNvSpPr/>
          <p:nvPr/>
        </p:nvSpPr>
        <p:spPr>
          <a:xfrm>
            <a:off x="741195" y="242412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СТРОИТЕЛЬСТВА НОВОСИБИРСКОЙОБЛАСТИ 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D80EE500-1539-8A1A-8026-34CD35F7267C}"/>
              </a:ext>
            </a:extLst>
          </p:cNvPr>
          <p:cNvSpPr/>
          <p:nvPr/>
        </p:nvSpPr>
        <p:spPr>
          <a:xfrm>
            <a:off x="745508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D21332B-0DB9-6B4D-9305-D43EC94237DF}"/>
              </a:ext>
            </a:extLst>
          </p:cNvPr>
          <p:cNvSpPr/>
          <p:nvPr/>
        </p:nvSpPr>
        <p:spPr>
          <a:xfrm>
            <a:off x="745508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xmlns="" id="{F6D9C1A6-36DF-B7C8-A1A4-E0DF0D6AF5F8}"/>
              </a:ext>
            </a:extLst>
          </p:cNvPr>
          <p:cNvSpPr/>
          <p:nvPr/>
        </p:nvSpPr>
        <p:spPr>
          <a:xfrm>
            <a:off x="745508" y="5588381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xmlns="" id="{20228815-09FF-6E6C-556A-998EFA1255AA}"/>
              </a:ext>
            </a:extLst>
          </p:cNvPr>
          <p:cNvSpPr/>
          <p:nvPr/>
        </p:nvSpPr>
        <p:spPr>
          <a:xfrm>
            <a:off x="745508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xmlns="" id="{131C888D-6A77-FA57-7287-59E57BB12423}"/>
              </a:ext>
            </a:extLst>
          </p:cNvPr>
          <p:cNvSpPr/>
          <p:nvPr/>
        </p:nvSpPr>
        <p:spPr>
          <a:xfrm>
            <a:off x="5271922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 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5390414" y="1526428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E72EEE87-401A-6915-9E04-97934AFA7EA6}"/>
              </a:ext>
            </a:extLst>
          </p:cNvPr>
          <p:cNvSpPr/>
          <p:nvPr/>
        </p:nvSpPr>
        <p:spPr>
          <a:xfrm>
            <a:off x="5271922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              НОВОСИБИРСКОЙОБЛАСТИ </a:t>
            </a:r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xmlns="" id="{9A3C68C4-7183-577A-6A93-F3DD77FF4365}"/>
              </a:ext>
            </a:extLst>
          </p:cNvPr>
          <p:cNvSpPr/>
          <p:nvPr/>
        </p:nvSpPr>
        <p:spPr>
          <a:xfrm>
            <a:off x="5390414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728C8CFA-7F80-B8EF-3F74-D2D33B092CD8}"/>
              </a:ext>
            </a:extLst>
          </p:cNvPr>
          <p:cNvSpPr/>
          <p:nvPr/>
        </p:nvSpPr>
        <p:spPr>
          <a:xfrm>
            <a:off x="5390414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ЧИСТООЗЕРНОГО  РАЙОНА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1596826"/>
            <a:ext cx="343991" cy="45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A21061-A8E0-B171-4A4C-258E779C6EE4}"/>
              </a:ext>
            </a:extLst>
          </p:cNvPr>
          <p:cNvSpPr txBox="1"/>
          <p:nvPr/>
        </p:nvSpPr>
        <p:spPr>
          <a:xfrm>
            <a:off x="914736" y="1778999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8" name="Рисунок 7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7C69212-6986-3E78-199A-35F5EA4D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2607945"/>
            <a:ext cx="343991" cy="450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01EBD5-3113-E788-F04D-4240CB36E21F}"/>
              </a:ext>
            </a:extLst>
          </p:cNvPr>
          <p:cNvSpPr txBox="1"/>
          <p:nvPr/>
        </p:nvSpPr>
        <p:spPr>
          <a:xfrm>
            <a:off x="914736" y="2790118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22" name="Рисунок 2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94B5447-E6EE-4568-8531-087F46202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1596826"/>
            <a:ext cx="343991" cy="4500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35D63F-713A-1180-A2A1-D61B460A541E}"/>
              </a:ext>
            </a:extLst>
          </p:cNvPr>
          <p:cNvSpPr txBox="1"/>
          <p:nvPr/>
        </p:nvSpPr>
        <p:spPr>
          <a:xfrm>
            <a:off x="5559642" y="1778999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25" name="Рисунок 2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9E5553DA-088A-004B-FD2E-D1CA7F00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2607754"/>
            <a:ext cx="343991" cy="450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7D0780-02B3-3C8D-D99B-0FBA54EE5C46}"/>
              </a:ext>
            </a:extLst>
          </p:cNvPr>
          <p:cNvSpPr txBox="1"/>
          <p:nvPr/>
        </p:nvSpPr>
        <p:spPr>
          <a:xfrm>
            <a:off x="5559642" y="2789927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48" y="1547025"/>
            <a:ext cx="474658" cy="5556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530" y="1547025"/>
            <a:ext cx="475529" cy="5547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42" y="2581784"/>
            <a:ext cx="475529" cy="5547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530" y="2598285"/>
            <a:ext cx="47552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FD205189-21AA-DDE0-5094-A28E46F5CB5F}"/>
              </a:ext>
            </a:extLst>
          </p:cNvPr>
          <p:cNvSpPr/>
          <p:nvPr/>
        </p:nvSpPr>
        <p:spPr>
          <a:xfrm>
            <a:off x="5142369" y="1425195"/>
            <a:ext cx="3591684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474C35DA-31DE-309C-F205-541813D224F1}"/>
              </a:ext>
            </a:extLst>
          </p:cNvPr>
          <p:cNvSpPr/>
          <p:nvPr/>
        </p:nvSpPr>
        <p:spPr>
          <a:xfrm>
            <a:off x="1016893" y="1425194"/>
            <a:ext cx="3877153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1BBFC5A-DE30-051C-FEEB-53A884C8CC68}"/>
              </a:ext>
            </a:extLst>
          </p:cNvPr>
          <p:cNvSpPr txBox="1"/>
          <p:nvPr/>
        </p:nvSpPr>
        <p:spPr>
          <a:xfrm>
            <a:off x="1294646" y="2050407"/>
            <a:ext cx="300575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5029D8E-6FA5-39F6-980B-E624E0847E5F}"/>
              </a:ext>
            </a:extLst>
          </p:cNvPr>
          <p:cNvSpPr txBox="1"/>
          <p:nvPr/>
        </p:nvSpPr>
        <p:spPr>
          <a:xfrm>
            <a:off x="5305331" y="1963402"/>
            <a:ext cx="315578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И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ПРОЦЕДУР,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ДЛЯ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80435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:a16="http://schemas.microsoft.com/office/drawing/2014/main" xmlns="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xmlns="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xmlns="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xmlns="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01111" y="1512262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xmlns="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90319" y="1498735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50300" y="1612683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5534655" y="2284485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Шель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Сергей Александрович 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+7(383-68)91-312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sa.shell@yandex.ru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ЧИСТООЗЕРНОГО РАЙОНА НОВОСИБИРСКОЙ ОБЛАСТИ</a:t>
            </a:r>
            <a:endParaRPr lang="x-none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27016" y="310396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pic>
        <p:nvPicPr>
          <p:cNvPr id="96" name="Рисунок 95" descr="Маркер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156814" y="2284485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632720</a:t>
            </a:r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</a:t>
            </a:r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ЧИСТООЗЕРНЫЙ РАЙОН</a:t>
            </a:r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ПОКРЫШКИНА</a:t>
            </a:r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(383-68)91-832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93768" y="257506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r>
              <a:rPr lang="en-US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gln68@nso.ru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2258" y="3337359"/>
            <a:ext cx="40807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 ПРЯМОЙ СВЯЗИ ДЛЯ ИНВЕСТОРОВ</a:t>
            </a:r>
            <a:endParaRPr lang="x-none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72258" y="5011610"/>
            <a:ext cx="43322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БИЗНЕС</a:t>
            </a:r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34654" y="2580847"/>
            <a:ext cx="20957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администрации Чистоозерного района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156814" y="3953269"/>
            <a:ext cx="260942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https://chistoozernoe.nso.ru/page/1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872258" y="5632988"/>
            <a:ext cx="21964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630007 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Г.НОВОСИБИРСК,УЛ.СИБРЕВКОМА,9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…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93768" y="592356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1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38C76F-F287-7799-FDF4-0079BD20713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898" y="1534209"/>
            <a:ext cx="1700931" cy="2341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2" y="1306080"/>
            <a:ext cx="6889077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59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7" y="163628"/>
            <a:ext cx="143717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21632067-8B6B-CECC-DDDA-2F9ED39322B9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0916C06-66A9-22F7-6A52-CB938901B687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7ED24C-D8D0-A80E-A0FE-282737A06C44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BCD70BD-8132-712C-2A2C-585AA87BA803}"/>
              </a:ext>
            </a:extLst>
          </p:cNvPr>
          <p:cNvSpPr/>
          <p:nvPr/>
        </p:nvSpPr>
        <p:spPr>
          <a:xfrm>
            <a:off x="5001228" y="202497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82BA7-BEE5-EFBC-2C91-8442D7AB5CBB}"/>
              </a:ext>
            </a:extLst>
          </p:cNvPr>
          <p:cNvSpPr txBox="1"/>
          <p:nvPr/>
        </p:nvSpPr>
        <p:spPr>
          <a:xfrm>
            <a:off x="5181134" y="2218041"/>
            <a:ext cx="34173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инвестиционных профилей заинтересованные стороны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569962C-8F01-E53C-68E0-CC419E1F2AAA}"/>
              </a:ext>
            </a:extLst>
          </p:cNvPr>
          <p:cNvSpPr/>
          <p:nvPr/>
        </p:nvSpPr>
        <p:spPr>
          <a:xfrm>
            <a:off x="5001228" y="2853852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436F2B5-5C1C-38E0-CD50-B5491A0A5807}"/>
              </a:ext>
            </a:extLst>
          </p:cNvPr>
          <p:cNvSpPr/>
          <p:nvPr/>
        </p:nvSpPr>
        <p:spPr>
          <a:xfrm>
            <a:off x="5001228" y="3682733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4934316-2A36-36A3-C153-DF90A6CD458C}"/>
              </a:ext>
            </a:extLst>
          </p:cNvPr>
          <p:cNvSpPr/>
          <p:nvPr/>
        </p:nvSpPr>
        <p:spPr>
          <a:xfrm>
            <a:off x="5001228" y="4511614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6946367-F70F-B894-7BA4-8994042D3A97}"/>
              </a:ext>
            </a:extLst>
          </p:cNvPr>
          <p:cNvSpPr/>
          <p:nvPr/>
        </p:nvSpPr>
        <p:spPr>
          <a:xfrm>
            <a:off x="5001228" y="5340497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018CBB-2DAF-DDDB-9525-11C7AC1A1E61}"/>
              </a:ext>
            </a:extLst>
          </p:cNvPr>
          <p:cNvSpPr txBox="1"/>
          <p:nvPr/>
        </p:nvSpPr>
        <p:spPr>
          <a:xfrm>
            <a:off x="5181135" y="303863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1197C2-8543-04F7-253F-5AC791FBE756}"/>
              </a:ext>
            </a:extLst>
          </p:cNvPr>
          <p:cNvSpPr txBox="1"/>
          <p:nvPr/>
        </p:nvSpPr>
        <p:spPr>
          <a:xfrm>
            <a:off x="5181135" y="3873621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2A630D-AD58-B3A1-C06F-A08C9FFDDC5F}"/>
              </a:ext>
            </a:extLst>
          </p:cNvPr>
          <p:cNvSpPr txBox="1"/>
          <p:nvPr/>
        </p:nvSpPr>
        <p:spPr>
          <a:xfrm>
            <a:off x="5181134" y="4702504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ACE31FB-E998-F3D6-E41E-D537FD8CE811}"/>
              </a:ext>
            </a:extLst>
          </p:cNvPr>
          <p:cNvSpPr txBox="1"/>
          <p:nvPr/>
        </p:nvSpPr>
        <p:spPr>
          <a:xfrm>
            <a:off x="5181135" y="5531053"/>
            <a:ext cx="27989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ED8EA3B-BFDB-2A7C-65CE-2D1686F7B4BB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AB71AED-6EBA-39ED-7131-75B3405E2009}"/>
              </a:ext>
            </a:extLst>
          </p:cNvPr>
          <p:cNvSpPr txBox="1"/>
          <p:nvPr/>
        </p:nvSpPr>
        <p:spPr>
          <a:xfrm>
            <a:off x="874404" y="2306182"/>
            <a:ext cx="269835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В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ЧИСТООЗЕРНОМ РАЙОНЕ ДЛЯ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ПОТОКА ЧАСТНЫХ ИНВЕСТИЦИИ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В яблочко со сплошной заливкой">
            <a:extLst>
              <a:ext uri="{FF2B5EF4-FFF2-40B4-BE49-F238E27FC236}">
                <a16:creationId xmlns:a16="http://schemas.microsoft.com/office/drawing/2014/main" xmlns="" id="{C5223B8D-A658-AC61-BC22-81182E92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47" name="Рисунок 4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F7695287-FEBE-E10C-0F82-16ED8046E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57161" y="3027909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ереместить со сплошной заливкой">
            <a:extLst>
              <a:ext uri="{FF2B5EF4-FFF2-40B4-BE49-F238E27FC236}">
                <a16:creationId xmlns:a16="http://schemas.microsoft.com/office/drawing/2014/main" xmlns="" id="{1D163E46-56AE-0787-9A7F-860B5ACA0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57161" y="3864973"/>
            <a:ext cx="360000" cy="360000"/>
          </a:xfrm>
          <a:prstGeom prst="rect">
            <a:avLst/>
          </a:prstGeom>
        </p:spPr>
      </p:pic>
      <p:pic>
        <p:nvPicPr>
          <p:cNvPr id="49" name="Рисунок 48" descr="Целевая аудитория со сплошной заливкой">
            <a:extLst>
              <a:ext uri="{FF2B5EF4-FFF2-40B4-BE49-F238E27FC236}">
                <a16:creationId xmlns:a16="http://schemas.microsoft.com/office/drawing/2014/main" xmlns="" id="{A0F746DC-C1D4-E563-0179-7F09629BF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57161" y="5520330"/>
            <a:ext cx="360000" cy="360000"/>
          </a:xfrm>
          <a:prstGeom prst="rect">
            <a:avLst/>
          </a:prstGeom>
        </p:spPr>
      </p:pic>
      <p:pic>
        <p:nvPicPr>
          <p:cNvPr id="51" name="Рисунок 50" descr="Мишень со сплошной заливкой">
            <a:extLst>
              <a:ext uri="{FF2B5EF4-FFF2-40B4-BE49-F238E27FC236}">
                <a16:creationId xmlns:a16="http://schemas.microsoft.com/office/drawing/2014/main" xmlns="" id="{D6AC9857-010C-5B7B-3518-1049205D9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57161" y="2205313"/>
            <a:ext cx="360000" cy="360000"/>
          </a:xfrm>
          <a:prstGeom prst="rect">
            <a:avLst/>
          </a:prstGeom>
        </p:spPr>
      </p:pic>
      <p:pic>
        <p:nvPicPr>
          <p:cNvPr id="53" name="Рисунок 52" descr="Документ со сплошной заливкой">
            <a:extLst>
              <a:ext uri="{FF2B5EF4-FFF2-40B4-BE49-F238E27FC236}">
                <a16:creationId xmlns:a16="http://schemas.microsoft.com/office/drawing/2014/main" xmlns="" id="{4EA49418-3DF4-08F4-73BF-1C3DE1F50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057161" y="4695497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B8FF98-2C77-A1B9-E7C3-E0AC36C735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23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B1C1E4">
                <a:tint val="45000"/>
                <a:satMod val="400000"/>
              </a:srgbClr>
            </a:duotone>
          </a:blip>
          <a:srcRect l="39399" r="11617"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ОТКРЫТЫХ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07862FD5-C117-B7DA-E9E8-55D65E534E5C}"/>
              </a:ext>
            </a:extLst>
          </p:cNvPr>
          <p:cNvSpPr/>
          <p:nvPr/>
        </p:nvSpPr>
        <p:spPr>
          <a:xfrm>
            <a:off x="3716905" y="558196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Российское агентство международной информации «РИА Новости»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официальной статистики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Новосибирскстат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Исследования, статьи,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рейтинги и прочие работы на тему инвестиционной 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привлекательности авторитетных издании 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77CFE7E1-B630-D3F0-43DC-C599BF4D6A9C}"/>
              </a:ext>
            </a:extLst>
          </p:cNvPr>
          <p:cNvSpPr/>
          <p:nvPr/>
        </p:nvSpPr>
        <p:spPr>
          <a:xfrm>
            <a:off x="3716905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Чистоозерного района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Газета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Кулундинская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новь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275B563B-C26F-02B6-8075-06E4EB4AEDA4}"/>
              </a:ext>
            </a:extLst>
          </p:cNvPr>
          <p:cNvSpPr/>
          <p:nvPr/>
        </p:nvSpPr>
        <p:spPr>
          <a:xfrm>
            <a:off x="3716905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 сообщества                  местного населения в популярных социальных сетях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контакте,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Одноклассники) </a:t>
            </a: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pic>
        <p:nvPicPr>
          <p:cNvPr id="62" name="Рисунок 61" descr="Лупа со сплошной заливкой">
            <a:extLst>
              <a:ext uri="{FF2B5EF4-FFF2-40B4-BE49-F238E27FC236}">
                <a16:creationId xmlns:a16="http://schemas.microsoft.com/office/drawing/2014/main" xmlns="" id="{567F4B8D-A5A4-4CCB-05A8-3685E8547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42409" y="3296367"/>
            <a:ext cx="360000" cy="360000"/>
          </a:xfrm>
          <a:prstGeom prst="rect">
            <a:avLst/>
          </a:prstGeom>
        </p:spPr>
      </p:pic>
      <p:pic>
        <p:nvPicPr>
          <p:cNvPr id="66" name="Рисунок 65" descr="Интернет со сплошной заливкой">
            <a:extLst>
              <a:ext uri="{FF2B5EF4-FFF2-40B4-BE49-F238E27FC236}">
                <a16:creationId xmlns:a16="http://schemas.microsoft.com/office/drawing/2014/main" xmlns="" id="{C829C64A-EC90-6E62-8E6B-B5C47D149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42409" y="4935850"/>
            <a:ext cx="360000" cy="360000"/>
          </a:xfrm>
          <a:prstGeom prst="rect">
            <a:avLst/>
          </a:prstGeom>
        </p:spPr>
      </p:pic>
      <p:pic>
        <p:nvPicPr>
          <p:cNvPr id="70" name="Рисунок 69" descr="Мегафон1 со сплошной заливкой">
            <a:extLst>
              <a:ext uri="{FF2B5EF4-FFF2-40B4-BE49-F238E27FC236}">
                <a16:creationId xmlns:a16="http://schemas.microsoft.com/office/drawing/2014/main" xmlns="" id="{FEB59974-B084-1324-C79B-115AFC6E2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42409" y="5761968"/>
            <a:ext cx="360000" cy="360000"/>
          </a:xfrm>
          <a:prstGeom prst="rect">
            <a:avLst/>
          </a:prstGeom>
        </p:spPr>
      </p:pic>
      <p:pic>
        <p:nvPicPr>
          <p:cNvPr id="72" name="Рисунок 71" descr="Ноутбук со сплошной заливкой">
            <a:extLst>
              <a:ext uri="{FF2B5EF4-FFF2-40B4-BE49-F238E27FC236}">
                <a16:creationId xmlns:a16="http://schemas.microsoft.com/office/drawing/2014/main" xmlns="" id="{9EF7A1AE-5B19-FBF1-8D85-E2776D9877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142409" y="4112891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НАПРЯМУЮ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ПРЕДСТАВИТЕЛЕЙ БИЗНЕСА                      И МУНИЦИПАЛИТЕТА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Запрос социально-экономических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показателей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предприятий и организаций района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общение с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муниципалитета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Рисунок 83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2D809761-295D-EBD4-59C5-EC9F8D7F5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6700" y="2482560"/>
            <a:ext cx="360000" cy="360000"/>
          </a:xfrm>
          <a:prstGeom prst="rect">
            <a:avLst/>
          </a:prstGeom>
        </p:spPr>
      </p:pic>
      <p:pic>
        <p:nvPicPr>
          <p:cNvPr id="95" name="Рисунок 94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B00B3E86-8758-EC50-AB37-56362EAD97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240199" y="3313541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7A2683-7003-BF9E-F7F8-75D8D09B112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4E623-6A48-FFAD-9CC5-8201473937F7}"/>
              </a:ext>
            </a:extLst>
          </p:cNvPr>
          <p:cNvSpPr txBox="1"/>
          <p:nvPr/>
        </p:nvSpPr>
        <p:spPr>
          <a:xfrm>
            <a:off x="3710033" y="1622920"/>
            <a:ext cx="29896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7E3135-6C85-E5C6-0AE1-5EB6FA050E43}"/>
              </a:ext>
            </a:extLst>
          </p:cNvPr>
          <p:cNvSpPr txBox="1"/>
          <p:nvPr/>
        </p:nvSpPr>
        <p:spPr>
          <a:xfrm>
            <a:off x="6817610" y="1535429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ПРОБЛЕМ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текущих проектов МО, которые реализуются и планируются к реализации как администрацией, так и бизнесом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траектории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 потенциала развития МО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ближайшие годы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проблемных зон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слабых сторон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предложений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улучшению текущей ситуации              в округе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7979AA-DBC7-3E28-46F4-B1514A4FA3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B1C1E4">
                <a:tint val="45000"/>
                <a:satMod val="400000"/>
              </a:srgbClr>
            </a:duotone>
          </a:blip>
          <a:srcRect l="37218" t="290" r="21477" b="-290"/>
          <a:stretch/>
        </p:blipFill>
        <p:spPr>
          <a:xfrm>
            <a:off x="62701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71CD93-B111-0810-621D-4074C1D22AF4}"/>
              </a:ext>
            </a:extLst>
          </p:cNvPr>
          <p:cNvSpPr txBox="1"/>
          <p:nvPr/>
        </p:nvSpPr>
        <p:spPr>
          <a:xfrm>
            <a:off x="627016" y="1525280"/>
            <a:ext cx="29519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ДАЛЬНЕЙШЕМУ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Документ со сплошной заливкой">
            <a:extLst>
              <a:ext uri="{FF2B5EF4-FFF2-40B4-BE49-F238E27FC236}">
                <a16:creationId xmlns:a16="http://schemas.microsoft.com/office/drawing/2014/main" xmlns="" id="{3471EA53-82BB-6F31-05FF-3ACB9C551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46700" y="3296367"/>
            <a:ext cx="360000" cy="360000"/>
          </a:xfrm>
          <a:prstGeom prst="rect">
            <a:avLst/>
          </a:prstGeom>
        </p:spPr>
      </p:pic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88C3175F-2310-58F0-903B-2A3FE80F0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43785" y="2474021"/>
            <a:ext cx="360000" cy="360000"/>
          </a:xfrm>
          <a:prstGeom prst="rect">
            <a:avLst/>
          </a:prstGeom>
        </p:spPr>
      </p:pic>
      <p:pic>
        <p:nvPicPr>
          <p:cNvPr id="17" name="Рисунок 16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7C84FF55-F627-1CC6-4CA9-123FA451BF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42409" y="3296367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685546-9BF1-9E2B-0C3F-3CD32EE991B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27946F-179A-49B4-0BB0-96B2051D4ABE}"/>
              </a:ext>
            </a:extLst>
          </p:cNvPr>
          <p:cNvSpPr txBox="1"/>
          <p:nvPr/>
        </p:nvSpPr>
        <p:spPr>
          <a:xfrm>
            <a:off x="627015" y="6607261"/>
            <a:ext cx="89040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УПРАВЛЕНИЕМ ЭКОНОМИЧЕСКОГО РАЗВИТИЯ И ИМУЩЕСТВА АДМИНИСТРАЦИИ ЧИСТООЗЕРНОГО РАЙОНА НОВОСИБИРСКОЙ ОБЛАСТИ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5F0592A3-CCBC-26A7-8134-12102FCA435F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BF2EC44-B93A-6DD0-E7E6-F2814E9FD082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Рисунок 7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5DF69267-6C5B-8359-AC53-115BDC2C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41634F-B590-1C7B-2CDF-507C1847707F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769BDC-84C5-87C2-9A8A-BFB56689C509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1374B2-EE14-11BF-2352-85908E77CF2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64" y="1013988"/>
            <a:ext cx="6888719" cy="4436198"/>
          </a:xfrm>
          <a:prstGeom prst="rect">
            <a:avLst/>
          </a:prstGeom>
        </p:spPr>
      </p:pic>
      <p:pic>
        <p:nvPicPr>
          <p:cNvPr id="12" name="Picture 2" descr="C:\Documents and Settings\User\Мои документы\Мои рисунки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13351" y="1743585"/>
            <a:ext cx="2138400" cy="293639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194" y="158307"/>
            <a:ext cx="64918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334DEC60-4596-7546-82CF-16EB7993E4E7}"/>
              </a:ext>
            </a:extLst>
          </p:cNvPr>
          <p:cNvSpPr/>
          <p:nvPr/>
        </p:nvSpPr>
        <p:spPr>
          <a:xfrm>
            <a:off x="3170642" y="4007202"/>
            <a:ext cx="2409980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Чистоозерное➝ Новосибирск </a:t>
            </a:r>
          </a:p>
        </p:txBody>
      </p:sp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487858" y="4026756"/>
            <a:ext cx="2162246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603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13,59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407765" y="158229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74885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района, 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5,29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8877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</a:t>
            </a:r>
            <a:endParaRPr lang="ru-RU" sz="11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Чистоозерно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26895" y="2579592"/>
            <a:ext cx="6487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572,89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481769" y="265528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383500" y="2911249"/>
            <a:ext cx="1261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93056" y="4047525"/>
            <a:ext cx="12662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втотранспорт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880700" y="4603500"/>
            <a:ext cx="15858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Чистоозерное</a:t>
            </a: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Татарск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6E86D3-C60C-F8B4-9BCE-E384B0CF5CF1}"/>
              </a:ext>
            </a:extLst>
          </p:cNvPr>
          <p:cNvSpPr txBox="1"/>
          <p:nvPr/>
        </p:nvSpPr>
        <p:spPr>
          <a:xfrm>
            <a:off x="3726923" y="4047525"/>
            <a:ext cx="9856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endParaRPr lang="ru-RU" sz="12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EC816E-E458-34AF-82E9-E325D2EA6F15}"/>
              </a:ext>
            </a:extLst>
          </p:cNvPr>
          <p:cNvSpPr txBox="1"/>
          <p:nvPr/>
        </p:nvSpPr>
        <p:spPr>
          <a:xfrm>
            <a:off x="3281155" y="4534251"/>
            <a:ext cx="23856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Чистоозерное➝ Омск ➝ Тюмень </a:t>
            </a: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Екатеринбург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Москва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03E8347-34B6-89F2-E98E-7F490ADEFA8C}"/>
              </a:ext>
            </a:extLst>
          </p:cNvPr>
          <p:cNvSpPr txBox="1"/>
          <p:nvPr/>
        </p:nvSpPr>
        <p:spPr>
          <a:xfrm>
            <a:off x="782715" y="4399790"/>
            <a:ext cx="17818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Чистоозерное➝ Новосибирск 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CC153910-9A00-1ED6-0150-93643BD15075}"/>
              </a:ext>
            </a:extLst>
          </p:cNvPr>
          <p:cNvSpPr/>
          <p:nvPr/>
        </p:nvSpPr>
        <p:spPr>
          <a:xfrm>
            <a:off x="5745550" y="1430476"/>
            <a:ext cx="2925822" cy="959408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B8D4F8-974D-916F-EA33-6B76CEC24AD0}"/>
              </a:ext>
            </a:extLst>
          </p:cNvPr>
          <p:cNvSpPr txBox="1"/>
          <p:nvPr/>
        </p:nvSpPr>
        <p:spPr>
          <a:xfrm>
            <a:off x="5936730" y="1430476"/>
            <a:ext cx="188493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E6D39AA-06D3-45BE-1A99-B17FAC3D08F1}"/>
              </a:ext>
            </a:extLst>
          </p:cNvPr>
          <p:cNvSpPr txBox="1"/>
          <p:nvPr/>
        </p:nvSpPr>
        <p:spPr>
          <a:xfrm>
            <a:off x="5949387" y="1659214"/>
            <a:ext cx="14464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7D25AF0-1546-C8DF-C77F-68C55B67D701}"/>
              </a:ext>
            </a:extLst>
          </p:cNvPr>
          <p:cNvSpPr txBox="1"/>
          <p:nvPr/>
        </p:nvSpPr>
        <p:spPr>
          <a:xfrm>
            <a:off x="5949387" y="1847069"/>
            <a:ext cx="14080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соответствуют</a:t>
            </a:r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нормам</a:t>
            </a:r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7466453" y="1673506"/>
            <a:ext cx="205840" cy="107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61,6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45624E6-9652-DE1D-9E59-D2CD8C415DE0}"/>
              </a:ext>
            </a:extLst>
          </p:cNvPr>
          <p:cNvSpPr txBox="1"/>
          <p:nvPr/>
        </p:nvSpPr>
        <p:spPr>
          <a:xfrm>
            <a:off x="7479109" y="1874253"/>
            <a:ext cx="2058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25,0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1" name="Рисунок 230" descr="Поезд со сплошной заливкой">
            <a:extLst>
              <a:ext uri="{FF2B5EF4-FFF2-40B4-BE49-F238E27FC236}">
                <a16:creationId xmlns:a16="http://schemas.microsoft.com/office/drawing/2014/main" xmlns="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145523" y="4126244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Поезд со сплошной заливкой">
            <a:extLst>
              <a:ext uri="{FF2B5EF4-FFF2-40B4-BE49-F238E27FC236}">
                <a16:creationId xmlns:a16="http://schemas.microsoft.com/office/drawing/2014/main" xmlns="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125234" y="4076999"/>
            <a:ext cx="180000" cy="1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3992" y="2479329"/>
            <a:ext cx="4023162" cy="3888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725549" y="1131292"/>
            <a:ext cx="305521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</a:t>
            </a:r>
            <a:r>
              <a:rPr lang="ru-RU" sz="11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РАБОТ И УСЛУГ ПО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12639" y="1941816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467803"/>
              </p:ext>
            </p:extLst>
          </p:nvPr>
        </p:nvGraphicFramePr>
        <p:xfrm>
          <a:off x="6701345" y="214735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1" y="1446392"/>
            <a:ext cx="6248942" cy="2581979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1" y="4028371"/>
            <a:ext cx="6248942" cy="250823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29205" y="3730028"/>
            <a:ext cx="1095468" cy="2436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4756A0"/>
                </a:solidFill>
              </a:rPr>
              <a:t>Млн</a:t>
            </a:r>
            <a:r>
              <a:rPr lang="ru-RU" dirty="0" smtClean="0">
                <a:solidFill>
                  <a:srgbClr val="4756A0"/>
                </a:solidFill>
              </a:rPr>
              <a:t>. </a:t>
            </a:r>
            <a:r>
              <a:rPr lang="ru-RU" sz="900" dirty="0" smtClean="0">
                <a:solidFill>
                  <a:srgbClr val="4756A0"/>
                </a:solidFill>
              </a:rPr>
              <a:t>руб. </a:t>
            </a:r>
            <a:endParaRPr lang="ru-RU" sz="900" dirty="0">
              <a:solidFill>
                <a:srgbClr val="4756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5800 чел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265680" y="1847741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430656" y="1293732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323230"/>
              </p:ext>
            </p:extLst>
          </p:nvPr>
        </p:nvGraphicFramePr>
        <p:xfrm>
          <a:off x="251360" y="1632286"/>
          <a:ext cx="4667725" cy="261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56717"/>
              </p:ext>
            </p:extLst>
          </p:nvPr>
        </p:nvGraphicFramePr>
        <p:xfrm>
          <a:off x="5289759" y="1400273"/>
          <a:ext cx="4497840" cy="237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337877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407552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37093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43833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40755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по 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Новосибирской области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64189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76770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7949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292117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5497627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DE570A78-46A9-3F07-36FA-94EF1D510C3A}"/>
              </a:ext>
            </a:extLst>
          </p:cNvPr>
          <p:cNvSpPr/>
          <p:nvPr/>
        </p:nvSpPr>
        <p:spPr>
          <a:xfrm>
            <a:off x="5477475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01.01.2023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 области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00469" y="2692142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3346" y="5466707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3346" y="4884617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резко-континентальный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-23℃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310999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Среднегодовое количество осадков 350-370 мм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Среднегодовая относительная влажность воздуха 76%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1191060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составляет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33,6 тыс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га.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BFF0E25-DFAE-46E7-0CAB-F8151F107F4C}"/>
              </a:ext>
            </a:extLst>
          </p:cNvPr>
          <p:cNvSpPr txBox="1"/>
          <p:nvPr/>
        </p:nvSpPr>
        <p:spPr>
          <a:xfrm>
            <a:off x="1244139" y="5462744"/>
            <a:ext cx="326358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 района представлены преимущественно солонцами,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солончаками,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меньшей степени, луговым черноземом. 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1399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м3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запасов глин кирпичных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8011480" y="2748060"/>
            <a:ext cx="18189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м3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грязей лечебных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572,9 тыс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369,2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xmlns="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300091" y="2230782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2397" y="3061364"/>
            <a:ext cx="41761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4756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имеются пески, выявлены </a:t>
            </a:r>
            <a:r>
              <a:rPr lang="ru-RU" sz="900" b="1" dirty="0">
                <a:solidFill>
                  <a:srgbClr val="4756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площади проявления натриевых солей</a:t>
            </a:r>
            <a:r>
              <a:rPr lang="ru-RU" sz="900" b="1" dirty="0" smtClean="0">
                <a:solidFill>
                  <a:srgbClr val="4756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территории района расположено более 200 водоемов.</a:t>
            </a:r>
            <a:endParaRPr lang="ru-RU" sz="900" b="1" dirty="0">
              <a:solidFill>
                <a:srgbClr val="4756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419105" y="2311886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BC46FF49-74DA-9C59-D684-B1B12D37A8F7}"/>
              </a:ext>
            </a:extLst>
          </p:cNvPr>
          <p:cNvSpPr txBox="1"/>
          <p:nvPr/>
        </p:nvSpPr>
        <p:spPr>
          <a:xfrm>
            <a:off x="7798491" y="5465289"/>
            <a:ext cx="19218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Детская школа искусств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картинные галереи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04173" y="2311886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84657" y="2293702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5640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D2EF9882-A601-BBC0-32F7-F6A577FA01FE}"/>
              </a:ext>
            </a:extLst>
          </p:cNvPr>
          <p:cNvSpPr/>
          <p:nvPr/>
        </p:nvSpPr>
        <p:spPr>
          <a:xfrm>
            <a:off x="1312269" y="2481531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19" name="Скругленный прямоугольник 118">
            <a:extLst>
              <a:ext uri="{FF2B5EF4-FFF2-40B4-BE49-F238E27FC236}">
                <a16:creationId xmlns:a16="http://schemas.microsoft.com/office/drawing/2014/main" xmlns="" id="{B28F9853-F344-F787-24EA-6A6754D48935}"/>
              </a:ext>
            </a:extLst>
          </p:cNvPr>
          <p:cNvSpPr/>
          <p:nvPr/>
        </p:nvSpPr>
        <p:spPr>
          <a:xfrm>
            <a:off x="2312415" y="2479387"/>
            <a:ext cx="346004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12926F69-40C7-3974-087F-9781F99C6E13}"/>
              </a:ext>
            </a:extLst>
          </p:cNvPr>
          <p:cNvSpPr txBox="1"/>
          <p:nvPr/>
        </p:nvSpPr>
        <p:spPr>
          <a:xfrm>
            <a:off x="808334" y="478460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225F85E-9845-220A-B6E0-8F517F2F3582}"/>
              </a:ext>
            </a:extLst>
          </p:cNvPr>
          <p:cNvSpPr txBox="1"/>
          <p:nvPr/>
        </p:nvSpPr>
        <p:spPr>
          <a:xfrm>
            <a:off x="808334" y="5147928"/>
            <a:ext cx="98799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240BB4F-916F-9A16-B053-540E8BA0C6C3}"/>
              </a:ext>
            </a:extLst>
          </p:cNvPr>
          <p:cNvSpPr txBox="1"/>
          <p:nvPr/>
        </p:nvSpPr>
        <p:spPr>
          <a:xfrm>
            <a:off x="1828506" y="5515935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1734FEF8-23A3-18B1-AE5F-338355686DB3}"/>
              </a:ext>
            </a:extLst>
          </p:cNvPr>
          <p:cNvSpPr/>
          <p:nvPr/>
        </p:nvSpPr>
        <p:spPr>
          <a:xfrm>
            <a:off x="1312269" y="3976445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95,73%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49232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1578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xmlns="" id="{7253A253-6584-15FE-13F6-83F5F9DBE68D}"/>
              </a:ext>
            </a:extLst>
          </p:cNvPr>
          <p:cNvSpPr/>
          <p:nvPr/>
        </p:nvSpPr>
        <p:spPr>
          <a:xfrm>
            <a:off x="2315433" y="4013860"/>
            <a:ext cx="346004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1286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16972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амбулаторно-поликлиническое 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стационарное 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8BAF561A-0AFA-D244-BF22-A62DAC4ADF96}"/>
              </a:ext>
            </a:extLst>
          </p:cNvPr>
          <p:cNvSpPr txBox="1"/>
          <p:nvPr/>
        </p:nvSpPr>
        <p:spPr>
          <a:xfrm>
            <a:off x="2949025" y="5683973"/>
            <a:ext cx="21959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ПОКАЗАТЕЛИ ПО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ЧИСТООЗЕРНОЙ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ЦРБ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Скругленный прямоугольник 216">
            <a:extLst>
              <a:ext uri="{FF2B5EF4-FFF2-40B4-BE49-F238E27FC236}">
                <a16:creationId xmlns:a16="http://schemas.microsoft.com/office/drawing/2014/main" xmlns="" id="{7D5BE63D-4A00-2438-647C-920819914A37}"/>
              </a:ext>
            </a:extLst>
          </p:cNvPr>
          <p:cNvSpPr/>
          <p:nvPr/>
        </p:nvSpPr>
        <p:spPr>
          <a:xfrm>
            <a:off x="2949026" y="5556795"/>
            <a:ext cx="2196000" cy="756859"/>
          </a:xfrm>
          <a:prstGeom prst="roundRect">
            <a:avLst>
              <a:gd name="adj" fmla="val 27941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8" name="Скругленный прямоугольник 217">
            <a:extLst>
              <a:ext uri="{FF2B5EF4-FFF2-40B4-BE49-F238E27FC236}">
                <a16:creationId xmlns:a16="http://schemas.microsoft.com/office/drawing/2014/main" xmlns="" id="{D58E9A76-DCC8-015D-560E-BB2F3ADEFF67}"/>
              </a:ext>
            </a:extLst>
          </p:cNvPr>
          <p:cNvSpPr/>
          <p:nvPr/>
        </p:nvSpPr>
        <p:spPr>
          <a:xfrm>
            <a:off x="3056453" y="6047792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зданий </a:t>
            </a:r>
            <a:r>
              <a:rPr lang="ru-RU" sz="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x-none" sz="6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Скругленный прямоугольник 219">
            <a:extLst>
              <a:ext uri="{FF2B5EF4-FFF2-40B4-BE49-F238E27FC236}">
                <a16:creationId xmlns:a16="http://schemas.microsoft.com/office/drawing/2014/main" xmlns="" id="{261E55F3-5B99-B6C9-1249-6CE06DEF761D}"/>
              </a:ext>
            </a:extLst>
          </p:cNvPr>
          <p:cNvSpPr/>
          <p:nvPr/>
        </p:nvSpPr>
        <p:spPr>
          <a:xfrm>
            <a:off x="3936022" y="6047792"/>
            <a:ext cx="111448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оборудования </a:t>
            </a:r>
            <a:r>
              <a:rPr lang="ru-RU" sz="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62,2%</a:t>
            </a:r>
            <a:endParaRPr lang="x-none" sz="6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162263" y="2310215"/>
            <a:ext cx="2196000" cy="400343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Лыжные базы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балансового износа зданий</a:t>
            </a:r>
          </a:p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заполняемость учреждений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ЧИСТООЗЕРНОГО РАЙОНА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75F4BDB2-1DD7-9775-89B1-819D0A2A7FFF}"/>
              </a:ext>
            </a:extLst>
          </p:cNvPr>
          <p:cNvSpPr/>
          <p:nvPr/>
        </p:nvSpPr>
        <p:spPr>
          <a:xfrm>
            <a:off x="541843" y="996541"/>
            <a:ext cx="9176347" cy="1063331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9FA1CCCC-27F8-04AE-2D67-9FEF7E4963DB}"/>
              </a:ext>
            </a:extLst>
          </p:cNvPr>
          <p:cNvSpPr/>
          <p:nvPr/>
        </p:nvSpPr>
        <p:spPr>
          <a:xfrm>
            <a:off x="5289755" y="2201134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37F814F7-C72C-DEBF-A8E0-D0157782DA7F}"/>
              </a:ext>
            </a:extLst>
          </p:cNvPr>
          <p:cNvSpPr/>
          <p:nvPr/>
        </p:nvSpPr>
        <p:spPr>
          <a:xfrm>
            <a:off x="5220348" y="3473696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82B9E135-49A8-AFAE-B5ED-1983DB685625}"/>
              </a:ext>
            </a:extLst>
          </p:cNvPr>
          <p:cNvSpPr/>
          <p:nvPr/>
        </p:nvSpPr>
        <p:spPr>
          <a:xfrm>
            <a:off x="5243700" y="4858888"/>
            <a:ext cx="4497842" cy="1147134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A2AD330D-FF13-7864-9E54-AAB88FE0D0E9}"/>
              </a:ext>
            </a:extLst>
          </p:cNvPr>
          <p:cNvSpPr/>
          <p:nvPr/>
        </p:nvSpPr>
        <p:spPr>
          <a:xfrm>
            <a:off x="307891" y="2199475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B503AD-0885-7A92-B50F-6D6B23E4B90F}"/>
              </a:ext>
            </a:extLst>
          </p:cNvPr>
          <p:cNvSpPr txBox="1"/>
          <p:nvPr/>
        </p:nvSpPr>
        <p:spPr>
          <a:xfrm>
            <a:off x="917981" y="2232122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01A812C-12AC-0269-B78F-98A858EE1EF6}"/>
              </a:ext>
            </a:extLst>
          </p:cNvPr>
          <p:cNvSpPr/>
          <p:nvPr/>
        </p:nvSpPr>
        <p:spPr>
          <a:xfrm>
            <a:off x="307891" y="3460029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2D3A55BF-3247-B000-6EA4-E0D6AB1E9AFD}"/>
              </a:ext>
            </a:extLst>
          </p:cNvPr>
          <p:cNvSpPr/>
          <p:nvPr/>
        </p:nvSpPr>
        <p:spPr>
          <a:xfrm>
            <a:off x="307891" y="4698648"/>
            <a:ext cx="4497842" cy="1307374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A15FB1C-D0D1-CE8C-F8E6-994D5BF27E92}"/>
              </a:ext>
            </a:extLst>
          </p:cNvPr>
          <p:cNvSpPr txBox="1"/>
          <p:nvPr/>
        </p:nvSpPr>
        <p:spPr>
          <a:xfrm>
            <a:off x="971038" y="3560012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85C49D6-BF39-8137-2806-6E756A76C75E}"/>
              </a:ext>
            </a:extLst>
          </p:cNvPr>
          <p:cNvSpPr txBox="1"/>
          <p:nvPr/>
        </p:nvSpPr>
        <p:spPr>
          <a:xfrm>
            <a:off x="872824" y="484064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F38B41A-CEBF-CCE2-493A-938216893052}"/>
              </a:ext>
            </a:extLst>
          </p:cNvPr>
          <p:cNvSpPr txBox="1"/>
          <p:nvPr/>
        </p:nvSpPr>
        <p:spPr>
          <a:xfrm>
            <a:off x="5691998" y="21994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9D6839A-39A6-4F5E-B5FE-686F0C2ED13D}"/>
              </a:ext>
            </a:extLst>
          </p:cNvPr>
          <p:cNvSpPr txBox="1"/>
          <p:nvPr/>
        </p:nvSpPr>
        <p:spPr>
          <a:xfrm>
            <a:off x="5551329" y="355072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0EE053FA-A557-1414-8ECE-9262B61E39F3}"/>
              </a:ext>
            </a:extLst>
          </p:cNvPr>
          <p:cNvSpPr txBox="1"/>
          <p:nvPr/>
        </p:nvSpPr>
        <p:spPr>
          <a:xfrm>
            <a:off x="5870454" y="4906982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F09B481-63E6-4827-EEE1-C4395D37642B}"/>
              </a:ext>
            </a:extLst>
          </p:cNvPr>
          <p:cNvSpPr txBox="1"/>
          <p:nvPr/>
        </p:nvSpPr>
        <p:spPr>
          <a:xfrm>
            <a:off x="1104523" y="1252105"/>
            <a:ext cx="78147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социологического опроса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выяснения оценки удовлетворенности населения результатами деятельности органов местного самоуправления Чистоозерного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за 2024 год</a:t>
            </a:r>
            <a:endParaRPr lang="x-non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услуг водоснабжения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E461E-F443-47C2-E7FF-BE4E6CF5C7C2}"/>
              </a:ext>
            </a:extLst>
          </p:cNvPr>
          <p:cNvSpPr txBox="1"/>
          <p:nvPr/>
        </p:nvSpPr>
        <p:spPr>
          <a:xfrm>
            <a:off x="3862274" y="5716498"/>
            <a:ext cx="273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теплоснабжения, электроснабжения                 и транспортного обслуживания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0FAD5A-EE6F-8C60-E3B8-C76D8952E3A6}"/>
              </a:ext>
            </a:extLst>
          </p:cNvPr>
          <p:cNvSpPr txBox="1"/>
          <p:nvPr/>
        </p:nvSpPr>
        <p:spPr>
          <a:xfrm>
            <a:off x="6851723" y="5716497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плохое качество автомобильных дорог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27016" y="666881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ЧИСТООЗЕРНОГО РАЙОНА</a:t>
            </a:r>
            <a:r>
              <a:rPr lang="x-non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55" y="2176621"/>
            <a:ext cx="365792" cy="371888"/>
          </a:xfrm>
          <a:prstGeom prst="rect">
            <a:avLst/>
          </a:prstGeom>
          <a:solidFill>
            <a:srgbClr val="4756A0"/>
          </a:solidFill>
        </p:spPr>
      </p:pic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977218"/>
              </p:ext>
            </p:extLst>
          </p:nvPr>
        </p:nvGraphicFramePr>
        <p:xfrm>
          <a:off x="398352" y="2401399"/>
          <a:ext cx="4031576" cy="9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256464"/>
              </p:ext>
            </p:extLst>
          </p:nvPr>
        </p:nvGraphicFramePr>
        <p:xfrm>
          <a:off x="5289755" y="2401399"/>
          <a:ext cx="4195319" cy="9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249840"/>
              </p:ext>
            </p:extLst>
          </p:nvPr>
        </p:nvGraphicFramePr>
        <p:xfrm>
          <a:off x="5289755" y="5113901"/>
          <a:ext cx="4261754" cy="9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616275"/>
              </p:ext>
            </p:extLst>
          </p:nvPr>
        </p:nvGraphicFramePr>
        <p:xfrm>
          <a:off x="478629" y="3720005"/>
          <a:ext cx="4325739" cy="9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437059"/>
              </p:ext>
            </p:extLst>
          </p:nvPr>
        </p:nvGraphicFramePr>
        <p:xfrm>
          <a:off x="5377758" y="3739560"/>
          <a:ext cx="4236696" cy="9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802840"/>
              </p:ext>
            </p:extLst>
          </p:nvPr>
        </p:nvGraphicFramePr>
        <p:xfrm>
          <a:off x="434566" y="5017047"/>
          <a:ext cx="4280472" cy="9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8027" y="3473277"/>
            <a:ext cx="359695" cy="359695"/>
          </a:xfrm>
          <a:prstGeom prst="rect">
            <a:avLst/>
          </a:prstGeom>
          <a:solidFill>
            <a:srgbClr val="4756A0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7875" y="2180644"/>
            <a:ext cx="359695" cy="359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9031" y="3430549"/>
            <a:ext cx="359695" cy="359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0138" y="4867190"/>
            <a:ext cx="359695" cy="365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0800" y="4786865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29576</TotalTime>
  <Words>3212</Words>
  <Application>Microsoft Office PowerPoint</Application>
  <PresentationFormat>Лист A4 (210x297 мм)</PresentationFormat>
  <Paragraphs>845</Paragraphs>
  <Slides>37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User2</cp:lastModifiedBy>
  <cp:revision>470</cp:revision>
  <cp:lastPrinted>2025-10-01T03:39:54Z</cp:lastPrinted>
  <dcterms:created xsi:type="dcterms:W3CDTF">2023-11-22T14:19:10Z</dcterms:created>
  <dcterms:modified xsi:type="dcterms:W3CDTF">2025-10-01T04:53:56Z</dcterms:modified>
</cp:coreProperties>
</file>